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82" r:id="rId3"/>
    <p:sldId id="283" r:id="rId4"/>
    <p:sldId id="275" r:id="rId5"/>
    <p:sldId id="266" r:id="rId6"/>
    <p:sldId id="267" r:id="rId7"/>
    <p:sldId id="268" r:id="rId8"/>
    <p:sldId id="276" r:id="rId9"/>
    <p:sldId id="269" r:id="rId10"/>
    <p:sldId id="285" r:id="rId11"/>
    <p:sldId id="281" r:id="rId12"/>
    <p:sldId id="277" r:id="rId13"/>
    <p:sldId id="286" r:id="rId14"/>
    <p:sldId id="274" r:id="rId15"/>
    <p:sldId id="310" r:id="rId16"/>
    <p:sldId id="309" r:id="rId17"/>
    <p:sldId id="311" r:id="rId18"/>
    <p:sldId id="312" r:id="rId19"/>
    <p:sldId id="306" r:id="rId20"/>
    <p:sldId id="307" r:id="rId21"/>
    <p:sldId id="313" r:id="rId22"/>
    <p:sldId id="295" r:id="rId23"/>
    <p:sldId id="290" r:id="rId24"/>
    <p:sldId id="291" r:id="rId25"/>
    <p:sldId id="294" r:id="rId26"/>
    <p:sldId id="301" r:id="rId27"/>
    <p:sldId id="302" r:id="rId28"/>
    <p:sldId id="278" r:id="rId29"/>
    <p:sldId id="288" r:id="rId30"/>
    <p:sldId id="300" r:id="rId31"/>
    <p:sldId id="314" r:id="rId32"/>
    <p:sldId id="318" r:id="rId33"/>
    <p:sldId id="319" r:id="rId34"/>
    <p:sldId id="317" r:id="rId35"/>
    <p:sldId id="315" r:id="rId36"/>
    <p:sldId id="316" r:id="rId37"/>
    <p:sldId id="260" r:id="rId38"/>
    <p:sldId id="287" r:id="rId39"/>
    <p:sldId id="262" r:id="rId40"/>
    <p:sldId id="270" r:id="rId41"/>
    <p:sldId id="284" r:id="rId42"/>
    <p:sldId id="259" r:id="rId43"/>
    <p:sldId id="261" r:id="rId44"/>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C00000"/>
    <a:srgbClr val="00FF00"/>
    <a:srgbClr val="FFFFFF"/>
    <a:srgbClr val="385D8A"/>
    <a:srgbClr val="33CC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226" d="100"/>
          <a:sy n="226" d="100"/>
        </p:scale>
        <p:origin x="822" y="16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de-CH"/>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CH"/>
          </a:p>
        </p:txBody>
      </p:sp>
      <p:sp>
        <p:nvSpPr>
          <p:cNvPr id="4" name="Date Placeholder 3"/>
          <p:cNvSpPr>
            <a:spLocks noGrp="1"/>
          </p:cNvSpPr>
          <p:nvPr>
            <p:ph type="dt" sz="half" idx="10"/>
          </p:nvPr>
        </p:nvSpPr>
        <p:spPr/>
        <p:txBody>
          <a:bodyPr/>
          <a:lstStyle/>
          <a:p>
            <a:fld id="{07FB94B9-1E2F-42D1-A4CF-D33D0619E582}" type="datetimeFigureOut">
              <a:rPr lang="de-CH" smtClean="0"/>
              <a:t>06.12.2018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2585011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10"/>
          </p:nvPr>
        </p:nvSpPr>
        <p:spPr/>
        <p:txBody>
          <a:bodyPr/>
          <a:lstStyle/>
          <a:p>
            <a:fld id="{07FB94B9-1E2F-42D1-A4CF-D33D0619E582}" type="datetimeFigureOut">
              <a:rPr lang="de-CH" smtClean="0"/>
              <a:t>06.12.2018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45106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de-CH"/>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10"/>
          </p:nvPr>
        </p:nvSpPr>
        <p:spPr/>
        <p:txBody>
          <a:bodyPr/>
          <a:lstStyle/>
          <a:p>
            <a:fld id="{07FB94B9-1E2F-42D1-A4CF-D33D0619E582}" type="datetimeFigureOut">
              <a:rPr lang="de-CH" smtClean="0"/>
              <a:t>06.12.2018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2737023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10"/>
          </p:nvPr>
        </p:nvSpPr>
        <p:spPr/>
        <p:txBody>
          <a:bodyPr/>
          <a:lstStyle/>
          <a:p>
            <a:fld id="{07FB94B9-1E2F-42D1-A4CF-D33D0619E582}" type="datetimeFigureOut">
              <a:rPr lang="de-CH" smtClean="0"/>
              <a:t>06.12.2018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2645782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de-CH"/>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FB94B9-1E2F-42D1-A4CF-D33D0619E582}" type="datetimeFigureOut">
              <a:rPr lang="de-CH" smtClean="0"/>
              <a:t>06.12.2018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3211071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Date Placeholder 4"/>
          <p:cNvSpPr>
            <a:spLocks noGrp="1"/>
          </p:cNvSpPr>
          <p:nvPr>
            <p:ph type="dt" sz="half" idx="10"/>
          </p:nvPr>
        </p:nvSpPr>
        <p:spPr/>
        <p:txBody>
          <a:bodyPr/>
          <a:lstStyle/>
          <a:p>
            <a:fld id="{07FB94B9-1E2F-42D1-A4CF-D33D0619E582}" type="datetimeFigureOut">
              <a:rPr lang="de-CH" smtClean="0"/>
              <a:t>06.12.2018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1098200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de-CH"/>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7" name="Date Placeholder 6"/>
          <p:cNvSpPr>
            <a:spLocks noGrp="1"/>
          </p:cNvSpPr>
          <p:nvPr>
            <p:ph type="dt" sz="half" idx="10"/>
          </p:nvPr>
        </p:nvSpPr>
        <p:spPr/>
        <p:txBody>
          <a:bodyPr/>
          <a:lstStyle/>
          <a:p>
            <a:fld id="{07FB94B9-1E2F-42D1-A4CF-D33D0619E582}" type="datetimeFigureOut">
              <a:rPr lang="de-CH" smtClean="0"/>
              <a:t>06.12.2018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1989389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Date Placeholder 2"/>
          <p:cNvSpPr>
            <a:spLocks noGrp="1"/>
          </p:cNvSpPr>
          <p:nvPr>
            <p:ph type="dt" sz="half" idx="10"/>
          </p:nvPr>
        </p:nvSpPr>
        <p:spPr/>
        <p:txBody>
          <a:bodyPr/>
          <a:lstStyle/>
          <a:p>
            <a:fld id="{07FB94B9-1E2F-42D1-A4CF-D33D0619E582}" type="datetimeFigureOut">
              <a:rPr lang="de-CH" smtClean="0"/>
              <a:t>06.12.2018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3117977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FB94B9-1E2F-42D1-A4CF-D33D0619E582}" type="datetimeFigureOut">
              <a:rPr lang="de-CH" smtClean="0"/>
              <a:t>06.12.2018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3236900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de-CH"/>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FB94B9-1E2F-42D1-A4CF-D33D0619E582}" type="datetimeFigureOut">
              <a:rPr lang="de-CH" smtClean="0"/>
              <a:t>06.12.2018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1273432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de-CH"/>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FB94B9-1E2F-42D1-A4CF-D33D0619E582}" type="datetimeFigureOut">
              <a:rPr lang="de-CH" smtClean="0"/>
              <a:t>06.12.2018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1848644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de-CH"/>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7FB94B9-1E2F-42D1-A4CF-D33D0619E582}" type="datetimeFigureOut">
              <a:rPr lang="de-CH" smtClean="0"/>
              <a:t>06.12.2018</a:t>
            </a:fld>
            <a:endParaRPr lang="de-CH"/>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DCC72AD-8FF4-48E1-A740-72605E2C1407}" type="slidenum">
              <a:rPr lang="de-CH" smtClean="0"/>
              <a:t>‹#›</a:t>
            </a:fld>
            <a:endParaRPr lang="de-CH"/>
          </a:p>
        </p:txBody>
      </p:sp>
    </p:spTree>
    <p:extLst>
      <p:ext uri="{BB962C8B-B14F-4D97-AF65-F5344CB8AC3E}">
        <p14:creationId xmlns:p14="http://schemas.microsoft.com/office/powerpoint/2010/main" val="1753177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tmp"/><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7.xml"/><Relationship Id="rId6" Type="http://schemas.openxmlformats.org/officeDocument/2006/relationships/image" Target="../media/image30.tmp"/><Relationship Id="rId5" Type="http://schemas.openxmlformats.org/officeDocument/2006/relationships/image" Target="../media/image4.png"/><Relationship Id="rId4" Type="http://schemas.openxmlformats.org/officeDocument/2006/relationships/image" Target="../media/image29.tmp"/></Relationships>
</file>

<file path=ppt/slides/_rels/slide33.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7.xml"/><Relationship Id="rId6" Type="http://schemas.openxmlformats.org/officeDocument/2006/relationships/image" Target="../media/image35.tmp"/><Relationship Id="rId5" Type="http://schemas.openxmlformats.org/officeDocument/2006/relationships/image" Target="../media/image34.tmp"/><Relationship Id="rId4" Type="http://schemas.openxmlformats.org/officeDocument/2006/relationships/image" Target="../media/image33.tmp"/></Relationships>
</file>

<file path=ppt/slides/_rels/slide34.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2.tmp"/><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1291" cy="5143500"/>
          </a:xfrm>
          <a:prstGeom prst="rect">
            <a:avLst/>
          </a:prstGeom>
        </p:spPr>
      </p:pic>
      <p:sp>
        <p:nvSpPr>
          <p:cNvPr id="2" name="Title 1"/>
          <p:cNvSpPr>
            <a:spLocks noGrp="1"/>
          </p:cNvSpPr>
          <p:nvPr>
            <p:ph type="ctrTitle"/>
          </p:nvPr>
        </p:nvSpPr>
        <p:spPr>
          <a:xfrm>
            <a:off x="755576" y="483518"/>
            <a:ext cx="7772400" cy="1102519"/>
          </a:xfrm>
        </p:spPr>
        <p:txBody>
          <a:bodyPr>
            <a:normAutofit/>
          </a:bodyPr>
          <a:lstStyle/>
          <a:p>
            <a:r>
              <a:rPr lang="de-CH" dirty="0" smtClean="0">
                <a:solidFill>
                  <a:schemeClr val="bg1"/>
                </a:solidFill>
                <a:latin typeface="Garamond" panose="02020404030301010803" pitchFamily="18" charset="0"/>
              </a:rPr>
              <a:t>mesoSPIM </a:t>
            </a:r>
            <a:r>
              <a:rPr lang="de-CH" dirty="0" smtClean="0">
                <a:solidFill>
                  <a:schemeClr val="bg1"/>
                </a:solidFill>
                <a:latin typeface="Garamond" panose="02020404030301010803" pitchFamily="18" charset="0"/>
              </a:rPr>
              <a:t>documentation </a:t>
            </a:r>
            <a:r>
              <a:rPr lang="de-CH" dirty="0" smtClean="0">
                <a:solidFill>
                  <a:schemeClr val="bg1"/>
                </a:solidFill>
                <a:latin typeface="Garamond" panose="02020404030301010803" pitchFamily="18" charset="0"/>
              </a:rPr>
              <a:t>V3.02</a:t>
            </a:r>
            <a:endParaRPr lang="de-CH" dirty="0">
              <a:solidFill>
                <a:schemeClr val="bg1"/>
              </a:solidFill>
              <a:latin typeface="Garamond" panose="02020404030301010803" pitchFamily="18" charset="0"/>
            </a:endParaRPr>
          </a:p>
        </p:txBody>
      </p:sp>
      <p:sp>
        <p:nvSpPr>
          <p:cNvPr id="3" name="Subtitle 2"/>
          <p:cNvSpPr>
            <a:spLocks noGrp="1"/>
          </p:cNvSpPr>
          <p:nvPr>
            <p:ph type="subTitle" idx="1"/>
          </p:nvPr>
        </p:nvSpPr>
        <p:spPr>
          <a:xfrm>
            <a:off x="1475656" y="4155926"/>
            <a:ext cx="6400800" cy="1314450"/>
          </a:xfrm>
        </p:spPr>
        <p:txBody>
          <a:bodyPr>
            <a:normAutofit/>
          </a:bodyPr>
          <a:lstStyle/>
          <a:p>
            <a:r>
              <a:rPr lang="de-CH" sz="2000" dirty="0" smtClean="0">
                <a:latin typeface="Garamond" panose="02020404030301010803" pitchFamily="18" charset="0"/>
              </a:rPr>
              <a:t>December 6th, 2018</a:t>
            </a:r>
            <a:endParaRPr lang="de-CH" sz="2000" dirty="0">
              <a:latin typeface="Garamond" panose="02020404030301010803" pitchFamily="18" charset="0"/>
            </a:endParaRPr>
          </a:p>
        </p:txBody>
      </p:sp>
      <p:sp>
        <p:nvSpPr>
          <p:cNvPr id="5" name="Subtitle 2"/>
          <p:cNvSpPr txBox="1">
            <a:spLocks/>
          </p:cNvSpPr>
          <p:nvPr/>
        </p:nvSpPr>
        <p:spPr>
          <a:xfrm>
            <a:off x="895636" y="3579862"/>
            <a:ext cx="7560840" cy="131445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de-CH" sz="2000" dirty="0" smtClean="0">
                <a:latin typeface="Garamond" panose="02020404030301010803" pitchFamily="18" charset="0"/>
              </a:rPr>
              <a:t>Software version: commit: </a:t>
            </a:r>
            <a:r>
              <a:rPr lang="de-CH" sz="2000" dirty="0" smtClean="0">
                <a:latin typeface="Garamond" panose="02020404030301010803" pitchFamily="18" charset="0"/>
              </a:rPr>
              <a:t>429b6f</a:t>
            </a:r>
            <a:endParaRPr lang="de-CH" sz="2000" dirty="0" smtClean="0">
              <a:latin typeface="Garamond" panose="02020404030301010803" pitchFamily="18" charset="0"/>
            </a:endParaRPr>
          </a:p>
          <a:p>
            <a:endParaRPr lang="de-CH" sz="1600" dirty="0">
              <a:latin typeface="Garamond" panose="02020404030301010803" pitchFamily="18" charset="0"/>
            </a:endParaRPr>
          </a:p>
        </p:txBody>
      </p:sp>
    </p:spTree>
    <p:extLst>
      <p:ext uri="{BB962C8B-B14F-4D97-AF65-F5344CB8AC3E}">
        <p14:creationId xmlns:p14="http://schemas.microsoft.com/office/powerpoint/2010/main" val="3046787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 name="Picture 17" descr="W:\Transfer\Fabian Voigt\PR-14-6-17-Files\1x-Thy1\Video.8\image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526" y="571495"/>
            <a:ext cx="7956884" cy="459469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solidFill>
                  <a:schemeClr val="bg1"/>
                </a:solidFill>
                <a:latin typeface="Garamond" panose="02020404030301010803" pitchFamily="18" charset="0"/>
              </a:rPr>
              <a:t>The </a:t>
            </a:r>
            <a:r>
              <a:rPr lang="de-CH" sz="2000" dirty="0" err="1" smtClean="0">
                <a:solidFill>
                  <a:schemeClr val="bg1"/>
                </a:solidFill>
                <a:latin typeface="Garamond" panose="02020404030301010803" pitchFamily="18" charset="0"/>
              </a:rPr>
              <a:t>perils</a:t>
            </a:r>
            <a:r>
              <a:rPr lang="de-CH" sz="2000" dirty="0" smtClean="0">
                <a:solidFill>
                  <a:schemeClr val="bg1"/>
                </a:solidFill>
                <a:latin typeface="Garamond" panose="02020404030301010803" pitchFamily="18" charset="0"/>
              </a:rPr>
              <a:t> </a:t>
            </a:r>
            <a:r>
              <a:rPr lang="de-CH" sz="2000" dirty="0" err="1" smtClean="0">
                <a:solidFill>
                  <a:schemeClr val="bg1"/>
                </a:solidFill>
                <a:latin typeface="Garamond" panose="02020404030301010803" pitchFamily="18" charset="0"/>
              </a:rPr>
              <a:t>of</a:t>
            </a:r>
            <a:r>
              <a:rPr lang="de-CH" sz="2000" dirty="0" smtClean="0">
                <a:solidFill>
                  <a:schemeClr val="bg1"/>
                </a:solidFill>
                <a:latin typeface="Garamond" panose="02020404030301010803" pitchFamily="18" charset="0"/>
              </a:rPr>
              <a:t> dual-</a:t>
            </a:r>
            <a:r>
              <a:rPr lang="de-CH" sz="2000" dirty="0" err="1" smtClean="0">
                <a:solidFill>
                  <a:schemeClr val="bg1"/>
                </a:solidFill>
                <a:latin typeface="Garamond" panose="02020404030301010803" pitchFamily="18" charset="0"/>
              </a:rPr>
              <a:t>sided</a:t>
            </a:r>
            <a:r>
              <a:rPr lang="de-CH" sz="2000" dirty="0" smtClean="0">
                <a:solidFill>
                  <a:schemeClr val="bg1"/>
                </a:solidFill>
                <a:latin typeface="Garamond" panose="02020404030301010803" pitchFamily="18" charset="0"/>
              </a:rPr>
              <a:t> </a:t>
            </a:r>
            <a:r>
              <a:rPr lang="de-CH" sz="2000" dirty="0" err="1" smtClean="0">
                <a:solidFill>
                  <a:schemeClr val="bg1"/>
                </a:solidFill>
                <a:latin typeface="Garamond" panose="02020404030301010803" pitchFamily="18" charset="0"/>
              </a:rPr>
              <a:t>excitation</a:t>
            </a:r>
            <a:endParaRPr lang="de-CH" sz="2000" dirty="0">
              <a:solidFill>
                <a:schemeClr val="bg1"/>
              </a:solidFill>
              <a:latin typeface="Garamond" panose="02020404030301010803" pitchFamily="18" charset="0"/>
            </a:endParaRPr>
          </a:p>
        </p:txBody>
      </p:sp>
      <p:sp>
        <p:nvSpPr>
          <p:cNvPr id="11" name="TextBox 10"/>
          <p:cNvSpPr txBox="1"/>
          <p:nvPr/>
        </p:nvSpPr>
        <p:spPr>
          <a:xfrm>
            <a:off x="6472152" y="290721"/>
            <a:ext cx="2465740" cy="861774"/>
          </a:xfrm>
          <a:prstGeom prst="rect">
            <a:avLst/>
          </a:prstGeom>
          <a:noFill/>
        </p:spPr>
        <p:txBody>
          <a:bodyPr wrap="none" rtlCol="0">
            <a:spAutoFit/>
          </a:bodyPr>
          <a:lstStyle/>
          <a:p>
            <a:r>
              <a:rPr lang="de-CH" sz="1000" dirty="0" smtClean="0">
                <a:solidFill>
                  <a:srgbClr val="FF0000"/>
                </a:solidFill>
                <a:latin typeface="Garamond" panose="02020404030301010803" pitchFamily="18" charset="0"/>
              </a:rPr>
              <a:t>Note Sep 11th, 2017: </a:t>
            </a:r>
            <a:r>
              <a:rPr lang="de-CH" sz="1000" dirty="0" err="1" smtClean="0">
                <a:solidFill>
                  <a:srgbClr val="FF0000"/>
                </a:solidFill>
                <a:latin typeface="Garamond" panose="02020404030301010803" pitchFamily="18" charset="0"/>
              </a:rPr>
              <a:t>Coalignment</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depends</a:t>
            </a:r>
            <a:endParaRPr lang="de-CH" sz="1000" dirty="0" smtClean="0">
              <a:solidFill>
                <a:srgbClr val="FF0000"/>
              </a:solidFill>
              <a:latin typeface="Garamond" panose="02020404030301010803" pitchFamily="18" charset="0"/>
            </a:endParaRPr>
          </a:p>
          <a:p>
            <a:r>
              <a:rPr lang="de-CH" sz="1000" dirty="0" smtClean="0">
                <a:solidFill>
                  <a:srgbClr val="FF0000"/>
                </a:solidFill>
                <a:latin typeface="Garamond" panose="02020404030301010803" pitchFamily="18" charset="0"/>
              </a:rPr>
              <a:t>on </a:t>
            </a:r>
            <a:r>
              <a:rPr lang="de-CH" sz="1000" dirty="0" err="1" smtClean="0">
                <a:solidFill>
                  <a:srgbClr val="FF0000"/>
                </a:solidFill>
                <a:latin typeface="Garamond" panose="02020404030301010803" pitchFamily="18" charset="0"/>
              </a:rPr>
              <a:t>the</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position</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of</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the</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outer</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cuvette</a:t>
            </a:r>
            <a:r>
              <a:rPr lang="de-CH" sz="1000" dirty="0" smtClean="0">
                <a:solidFill>
                  <a:srgbClr val="FF0000"/>
                </a:solidFill>
                <a:latin typeface="Garamond" panose="02020404030301010803" pitchFamily="18" charset="0"/>
              </a:rPr>
              <a:t>: Do</a:t>
            </a:r>
          </a:p>
          <a:p>
            <a:r>
              <a:rPr lang="de-CH" sz="1000" dirty="0" smtClean="0">
                <a:solidFill>
                  <a:srgbClr val="FF0000"/>
                </a:solidFill>
                <a:latin typeface="Garamond" panose="02020404030301010803" pitchFamily="18" charset="0"/>
              </a:rPr>
              <a:t>Not </a:t>
            </a:r>
            <a:r>
              <a:rPr lang="de-CH" sz="1000" dirty="0" err="1" smtClean="0">
                <a:solidFill>
                  <a:srgbClr val="FF0000"/>
                </a:solidFill>
                <a:latin typeface="Garamond" panose="02020404030301010803" pitchFamily="18" charset="0"/>
              </a:rPr>
              <a:t>move</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the</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outer</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cuvette</a:t>
            </a:r>
            <a:r>
              <a:rPr lang="de-CH" sz="1000" dirty="0" smtClean="0">
                <a:solidFill>
                  <a:srgbClr val="FF0000"/>
                </a:solidFill>
                <a:latin typeface="Garamond" panose="02020404030301010803" pitchFamily="18" charset="0"/>
              </a:rPr>
              <a:t> after </a:t>
            </a:r>
            <a:r>
              <a:rPr lang="de-CH" sz="1000" dirty="0" err="1" smtClean="0">
                <a:solidFill>
                  <a:srgbClr val="FF0000"/>
                </a:solidFill>
                <a:latin typeface="Garamond" panose="02020404030301010803" pitchFamily="18" charset="0"/>
              </a:rPr>
              <a:t>coalignment</a:t>
            </a:r>
            <a:endParaRPr lang="de-CH" sz="1000" dirty="0" smtClean="0">
              <a:solidFill>
                <a:srgbClr val="FF0000"/>
              </a:solidFill>
              <a:latin typeface="Garamond" panose="02020404030301010803" pitchFamily="18" charset="0"/>
            </a:endParaRPr>
          </a:p>
          <a:p>
            <a:r>
              <a:rPr lang="de-CH" sz="1000" dirty="0" err="1" smtClean="0">
                <a:solidFill>
                  <a:srgbClr val="FF0000"/>
                </a:solidFill>
                <a:latin typeface="Garamond" panose="02020404030301010803" pitchFamily="18" charset="0"/>
              </a:rPr>
              <a:t>For</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now</a:t>
            </a:r>
            <a:r>
              <a:rPr lang="de-CH" sz="1000" dirty="0" smtClean="0">
                <a:solidFill>
                  <a:srgbClr val="FF0000"/>
                </a:solidFill>
                <a:latin typeface="Garamond" panose="02020404030301010803" pitchFamily="18" charset="0"/>
              </a:rPr>
              <a:t>!</a:t>
            </a:r>
          </a:p>
          <a:p>
            <a:endParaRPr lang="de-CH" sz="1000" dirty="0" smtClean="0">
              <a:solidFill>
                <a:schemeClr val="bg1"/>
              </a:solidFill>
              <a:latin typeface="Garamond" panose="02020404030301010803" pitchFamily="18" charset="0"/>
            </a:endParaRPr>
          </a:p>
        </p:txBody>
      </p:sp>
      <p:sp>
        <p:nvSpPr>
          <p:cNvPr id="2" name="Right Arrow 1"/>
          <p:cNvSpPr/>
          <p:nvPr/>
        </p:nvSpPr>
        <p:spPr>
          <a:xfrm rot="12999069">
            <a:off x="4255083" y="4530064"/>
            <a:ext cx="360040" cy="216024"/>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 name="Straight Arrow Connector 4"/>
          <p:cNvCxnSpPr/>
          <p:nvPr/>
        </p:nvCxnSpPr>
        <p:spPr>
          <a:xfrm>
            <a:off x="1623904" y="1788721"/>
            <a:ext cx="0" cy="216024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79512" y="2500420"/>
            <a:ext cx="1348446" cy="553998"/>
          </a:xfrm>
          <a:prstGeom prst="rect">
            <a:avLst/>
          </a:prstGeom>
          <a:noFill/>
        </p:spPr>
        <p:txBody>
          <a:bodyPr wrap="none" rtlCol="0">
            <a:spAutoFit/>
          </a:bodyPr>
          <a:lstStyle/>
          <a:p>
            <a:r>
              <a:rPr lang="de-CH" sz="1000" dirty="0" smtClean="0">
                <a:solidFill>
                  <a:schemeClr val="bg1"/>
                </a:solidFill>
                <a:latin typeface="Garamond" panose="02020404030301010803" pitchFamily="18" charset="0"/>
              </a:rPr>
              <a:t>Z </a:t>
            </a:r>
            <a:r>
              <a:rPr lang="de-CH" sz="1000" dirty="0" err="1" smtClean="0">
                <a:solidFill>
                  <a:schemeClr val="bg1"/>
                </a:solidFill>
                <a:latin typeface="Garamond" panose="02020404030301010803" pitchFamily="18" charset="0"/>
              </a:rPr>
              <a:t>direction</a:t>
            </a:r>
            <a:r>
              <a:rPr lang="de-CH" sz="1000" dirty="0" smtClean="0">
                <a:solidFill>
                  <a:schemeClr val="bg1"/>
                </a:solidFill>
                <a:latin typeface="Garamond" panose="02020404030301010803" pitchFamily="18" charset="0"/>
              </a:rPr>
              <a:t>:</a:t>
            </a:r>
          </a:p>
          <a:p>
            <a:r>
              <a:rPr lang="de-CH" sz="1000" dirty="0" err="1" smtClean="0">
                <a:solidFill>
                  <a:schemeClr val="bg1"/>
                </a:solidFill>
                <a:latin typeface="Garamond" panose="02020404030301010803" pitchFamily="18" charset="0"/>
              </a:rPr>
              <a:t>Acquisition</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movement</a:t>
            </a:r>
            <a:r>
              <a:rPr lang="de-CH" sz="1000" dirty="0" smtClean="0">
                <a:solidFill>
                  <a:schemeClr val="bg1"/>
                </a:solidFill>
                <a:latin typeface="Garamond" panose="02020404030301010803" pitchFamily="18" charset="0"/>
              </a:rPr>
              <a:t> </a:t>
            </a:r>
          </a:p>
          <a:p>
            <a:r>
              <a:rPr lang="de-CH" sz="1000" dirty="0" err="1" smtClean="0">
                <a:solidFill>
                  <a:schemeClr val="bg1"/>
                </a:solidFill>
                <a:latin typeface="Garamond" panose="02020404030301010803" pitchFamily="18" charset="0"/>
              </a:rPr>
              <a:t>of</a:t>
            </a:r>
            <a:r>
              <a:rPr lang="de-CH" sz="1000" dirty="0" smtClean="0">
                <a:solidFill>
                  <a:schemeClr val="bg1"/>
                </a:solidFill>
                <a:latin typeface="Garamond" panose="02020404030301010803" pitchFamily="18" charset="0"/>
              </a:rPr>
              <a:t> a </a:t>
            </a:r>
            <a:r>
              <a:rPr lang="de-CH" sz="1000" dirty="0" err="1" smtClean="0">
                <a:solidFill>
                  <a:schemeClr val="bg1"/>
                </a:solidFill>
                <a:latin typeface="Garamond" panose="02020404030301010803" pitchFamily="18" charset="0"/>
              </a:rPr>
              <a:t>stack</a:t>
            </a:r>
            <a:endParaRPr lang="de-CH" sz="1000" dirty="0" smtClean="0">
              <a:solidFill>
                <a:schemeClr val="bg1"/>
              </a:solidFill>
              <a:latin typeface="Garamond" panose="02020404030301010803" pitchFamily="18" charset="0"/>
            </a:endParaRPr>
          </a:p>
        </p:txBody>
      </p:sp>
      <p:cxnSp>
        <p:nvCxnSpPr>
          <p:cNvPr id="9" name="Straight Arrow Connector 8"/>
          <p:cNvCxnSpPr/>
          <p:nvPr/>
        </p:nvCxnSpPr>
        <p:spPr>
          <a:xfrm>
            <a:off x="1234543" y="1275606"/>
            <a:ext cx="432048" cy="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092280" y="1283915"/>
            <a:ext cx="504056" cy="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9132" y="1152495"/>
            <a:ext cx="795411" cy="246221"/>
          </a:xfrm>
          <a:prstGeom prst="rect">
            <a:avLst/>
          </a:prstGeom>
          <a:noFill/>
        </p:spPr>
        <p:txBody>
          <a:bodyPr wrap="none" rtlCol="0">
            <a:spAutoFit/>
          </a:bodyPr>
          <a:lstStyle/>
          <a:p>
            <a:r>
              <a:rPr lang="de-CH" sz="1000" dirty="0" err="1" smtClean="0">
                <a:solidFill>
                  <a:schemeClr val="bg1"/>
                </a:solidFill>
                <a:latin typeface="Garamond" panose="02020404030301010803" pitchFamily="18" charset="0"/>
              </a:rPr>
              <a:t>Lightsheet</a:t>
            </a:r>
            <a:r>
              <a:rPr lang="de-CH" sz="1000" dirty="0" smtClean="0">
                <a:solidFill>
                  <a:schemeClr val="bg1"/>
                </a:solidFill>
                <a:latin typeface="Garamond" panose="02020404030301010803" pitchFamily="18" charset="0"/>
              </a:rPr>
              <a:t> 1</a:t>
            </a:r>
          </a:p>
        </p:txBody>
      </p:sp>
      <p:sp>
        <p:nvSpPr>
          <p:cNvPr id="14" name="TextBox 13"/>
          <p:cNvSpPr txBox="1"/>
          <p:nvPr/>
        </p:nvSpPr>
        <p:spPr>
          <a:xfrm>
            <a:off x="7692999" y="1160804"/>
            <a:ext cx="795411" cy="246221"/>
          </a:xfrm>
          <a:prstGeom prst="rect">
            <a:avLst/>
          </a:prstGeom>
          <a:noFill/>
        </p:spPr>
        <p:txBody>
          <a:bodyPr wrap="none" rtlCol="0">
            <a:spAutoFit/>
          </a:bodyPr>
          <a:lstStyle/>
          <a:p>
            <a:r>
              <a:rPr lang="de-CH" sz="1000" dirty="0" err="1" smtClean="0">
                <a:solidFill>
                  <a:schemeClr val="bg1"/>
                </a:solidFill>
                <a:latin typeface="Garamond" panose="02020404030301010803" pitchFamily="18" charset="0"/>
              </a:rPr>
              <a:t>Lightsheet</a:t>
            </a:r>
            <a:r>
              <a:rPr lang="de-CH" sz="1000" dirty="0" smtClean="0">
                <a:solidFill>
                  <a:schemeClr val="bg1"/>
                </a:solidFill>
                <a:latin typeface="Garamond" panose="02020404030301010803" pitchFamily="18" charset="0"/>
              </a:rPr>
              <a:t> 2</a:t>
            </a:r>
          </a:p>
        </p:txBody>
      </p:sp>
      <p:sp>
        <p:nvSpPr>
          <p:cNvPr id="15" name="TextBox 14"/>
          <p:cNvSpPr txBox="1"/>
          <p:nvPr/>
        </p:nvSpPr>
        <p:spPr>
          <a:xfrm>
            <a:off x="6740624" y="4359589"/>
            <a:ext cx="2441694" cy="861774"/>
          </a:xfrm>
          <a:prstGeom prst="rect">
            <a:avLst/>
          </a:prstGeom>
          <a:noFill/>
        </p:spPr>
        <p:txBody>
          <a:bodyPr wrap="none" rtlCol="0">
            <a:spAutoFit/>
          </a:bodyPr>
          <a:lstStyle/>
          <a:p>
            <a:r>
              <a:rPr lang="de-CH" sz="1000" dirty="0" smtClean="0">
                <a:solidFill>
                  <a:schemeClr val="bg1"/>
                </a:solidFill>
                <a:latin typeface="Garamond" panose="02020404030301010803" pitchFamily="18" charset="0"/>
              </a:rPr>
              <a:t>XZ </a:t>
            </a:r>
            <a:r>
              <a:rPr lang="de-CH" sz="1000" dirty="0" err="1" smtClean="0">
                <a:solidFill>
                  <a:schemeClr val="bg1"/>
                </a:solidFill>
                <a:latin typeface="Garamond" panose="02020404030301010803" pitchFamily="18" charset="0"/>
              </a:rPr>
              <a:t>reslice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of</a:t>
            </a:r>
            <a:r>
              <a:rPr lang="de-CH" sz="1000" dirty="0" smtClean="0">
                <a:solidFill>
                  <a:schemeClr val="bg1"/>
                </a:solidFill>
                <a:latin typeface="Garamond" panose="02020404030301010803" pitchFamily="18" charset="0"/>
              </a:rPr>
              <a:t> a Thy1-YFP </a:t>
            </a:r>
            <a:r>
              <a:rPr lang="de-CH" sz="1000" dirty="0" err="1" smtClean="0">
                <a:solidFill>
                  <a:schemeClr val="bg1"/>
                </a:solidFill>
                <a:latin typeface="Garamond" panose="02020404030301010803" pitchFamily="18" charset="0"/>
              </a:rPr>
              <a:t>dataset</a:t>
            </a:r>
            <a:endParaRPr lang="de-CH" sz="1000" dirty="0">
              <a:solidFill>
                <a:schemeClr val="bg1"/>
              </a:solidFill>
              <a:latin typeface="Garamond" panose="02020404030301010803" pitchFamily="18" charset="0"/>
            </a:endParaRPr>
          </a:p>
          <a:p>
            <a:r>
              <a:rPr lang="de-CH" sz="1000" dirty="0" err="1" smtClean="0">
                <a:solidFill>
                  <a:schemeClr val="bg1"/>
                </a:solidFill>
                <a:latin typeface="Garamond" panose="02020404030301010803" pitchFamily="18" charset="0"/>
              </a:rPr>
              <a:t>Notice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the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doubled</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cells</a:t>
            </a:r>
            <a:r>
              <a:rPr lang="de-CH" sz="1000" dirty="0" smtClean="0">
                <a:solidFill>
                  <a:schemeClr val="bg1"/>
                </a:solidFill>
                <a:latin typeface="Garamond" panose="02020404030301010803" pitchFamily="18" charset="0"/>
              </a:rPr>
              <a:t> in z </a:t>
            </a:r>
            <a:r>
              <a:rPr lang="de-CH" sz="1000" dirty="0" err="1" smtClean="0">
                <a:solidFill>
                  <a:schemeClr val="bg1"/>
                </a:solidFill>
                <a:latin typeface="Garamond" panose="02020404030301010803" pitchFamily="18" charset="0"/>
              </a:rPr>
              <a:t>because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the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two</a:t>
            </a:r>
            <a:endParaRPr lang="de-CH" sz="1000" dirty="0" smtClean="0">
              <a:solidFill>
                <a:schemeClr val="bg1"/>
              </a:solidFill>
              <a:latin typeface="Garamond" panose="02020404030301010803" pitchFamily="18" charset="0"/>
            </a:endParaRPr>
          </a:p>
          <a:p>
            <a:r>
              <a:rPr lang="de-CH" sz="1000" dirty="0" err="1">
                <a:solidFill>
                  <a:schemeClr val="bg1"/>
                </a:solidFill>
                <a:latin typeface="Garamond" panose="02020404030301010803" pitchFamily="18" charset="0"/>
              </a:rPr>
              <a:t>l</a:t>
            </a:r>
            <a:r>
              <a:rPr lang="de-CH" sz="1000" dirty="0" err="1" smtClean="0">
                <a:solidFill>
                  <a:schemeClr val="bg1"/>
                </a:solidFill>
                <a:latin typeface="Garamond" panose="02020404030301010803" pitchFamily="18" charset="0"/>
              </a:rPr>
              <a:t>ightsheets</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can</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become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locally</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misaligned</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to</a:t>
            </a:r>
            <a:r>
              <a:rPr lang="de-CH" sz="1000" dirty="0" smtClean="0">
                <a:solidFill>
                  <a:schemeClr val="bg1"/>
                </a:solidFill>
                <a:latin typeface="Garamond" panose="02020404030301010803" pitchFamily="18" charset="0"/>
              </a:rPr>
              <a:t> </a:t>
            </a:r>
          </a:p>
          <a:p>
            <a:r>
              <a:rPr lang="de-CH" sz="1000" dirty="0" err="1" smtClean="0">
                <a:solidFill>
                  <a:schemeClr val="bg1"/>
                </a:solidFill>
                <a:latin typeface="Garamond" panose="02020404030301010803" pitchFamily="18" charset="0"/>
              </a:rPr>
              <a:t>to</a:t>
            </a:r>
            <a:r>
              <a:rPr lang="de-CH" sz="1000" dirty="0" smtClean="0">
                <a:solidFill>
                  <a:schemeClr val="bg1"/>
                </a:solidFill>
                <a:latin typeface="Garamond" panose="02020404030301010803" pitchFamily="18" charset="0"/>
              </a:rPr>
              <a:t> index-</a:t>
            </a:r>
            <a:r>
              <a:rPr lang="de-CH" sz="1000" dirty="0" err="1" smtClean="0">
                <a:solidFill>
                  <a:schemeClr val="bg1"/>
                </a:solidFill>
                <a:latin typeface="Garamond" panose="02020404030301010803" pitchFamily="18" charset="0"/>
              </a:rPr>
              <a:t>mismatches</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inside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the</a:t>
            </a:r>
            <a:r>
              <a:rPr lang="de-CH" sz="1000" dirty="0" smtClean="0">
                <a:solidFill>
                  <a:schemeClr val="bg1"/>
                </a:solidFill>
                <a:latin typeface="Garamond" panose="02020404030301010803" pitchFamily="18" charset="0"/>
              </a:rPr>
              <a:t> sample </a:t>
            </a:r>
          </a:p>
          <a:p>
            <a:endParaRPr lang="de-CH" sz="1000" dirty="0" smtClean="0">
              <a:solidFill>
                <a:schemeClr val="bg1"/>
              </a:solidFill>
              <a:latin typeface="Garamond" panose="02020404030301010803" pitchFamily="18" charset="0"/>
            </a:endParaRPr>
          </a:p>
        </p:txBody>
      </p:sp>
    </p:spTree>
    <p:extLst>
      <p:ext uri="{BB962C8B-B14F-4D97-AF65-F5344CB8AC3E}">
        <p14:creationId xmlns:p14="http://schemas.microsoft.com/office/powerpoint/2010/main" val="39093564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Light-sheet </a:t>
            </a:r>
            <a:r>
              <a:rPr lang="de-CH" sz="2000" dirty="0" err="1" smtClean="0">
                <a:latin typeface="Garamond" panose="02020404030301010803" pitchFamily="18" charset="0"/>
              </a:rPr>
              <a:t>penetration</a:t>
            </a:r>
            <a:r>
              <a:rPr lang="de-CH" sz="2000" dirty="0" smtClean="0">
                <a:latin typeface="Garamond" panose="02020404030301010803" pitchFamily="18" charset="0"/>
              </a:rPr>
              <a:t> </a:t>
            </a:r>
            <a:r>
              <a:rPr lang="de-CH" sz="2000" dirty="0" err="1" smtClean="0">
                <a:latin typeface="Garamond" panose="02020404030301010803" pitchFamily="18" charset="0"/>
              </a:rPr>
              <a:t>is</a:t>
            </a:r>
            <a:r>
              <a:rPr lang="de-CH" sz="2000" dirty="0" smtClean="0">
                <a:latin typeface="Garamond" panose="02020404030301010803" pitchFamily="18" charset="0"/>
              </a:rPr>
              <a:t> </a:t>
            </a:r>
            <a:r>
              <a:rPr lang="de-CH" sz="2000" dirty="0" err="1" smtClean="0">
                <a:latin typeface="Garamond" panose="02020404030301010803" pitchFamily="18" charset="0"/>
              </a:rPr>
              <a:t>stongly</a:t>
            </a:r>
            <a:r>
              <a:rPr lang="de-CH" sz="2000" dirty="0" smtClean="0">
                <a:latin typeface="Garamond" panose="02020404030301010803" pitchFamily="18" charset="0"/>
              </a:rPr>
              <a:t> </a:t>
            </a:r>
            <a:r>
              <a:rPr lang="de-CH" sz="2000" dirty="0" err="1" smtClean="0">
                <a:latin typeface="Garamond" panose="02020404030301010803" pitchFamily="18" charset="0"/>
              </a:rPr>
              <a:t>wavelength-dependent</a:t>
            </a:r>
            <a:endParaRPr lang="de-CH" sz="2000" dirty="0">
              <a:latin typeface="Garamond" panose="02020404030301010803"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5936" y="1131590"/>
            <a:ext cx="3147814" cy="3147814"/>
          </a:xfrm>
          <a:prstGeom prst="rect">
            <a:avLst/>
          </a:prstGeom>
          <a:scene3d>
            <a:camera prst="orthographicFront">
              <a:rot lat="0" lon="0" rev="5400000"/>
            </a:camera>
            <a:lightRig rig="threePt" dir="t"/>
          </a:scene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1131590"/>
            <a:ext cx="3147814" cy="3147814"/>
          </a:xfrm>
          <a:prstGeom prst="rect">
            <a:avLst/>
          </a:prstGeom>
          <a:scene3d>
            <a:camera prst="orthographicFront">
              <a:rot lat="0" lon="0" rev="5400000"/>
            </a:camera>
            <a:lightRig rig="threePt" dir="t"/>
          </a:scene3d>
        </p:spPr>
      </p:pic>
      <p:sp>
        <p:nvSpPr>
          <p:cNvPr id="21" name="TextBox 20"/>
          <p:cNvSpPr txBox="1"/>
          <p:nvPr/>
        </p:nvSpPr>
        <p:spPr>
          <a:xfrm>
            <a:off x="683611" y="4326065"/>
            <a:ext cx="2715680" cy="369332"/>
          </a:xfrm>
          <a:prstGeom prst="rect">
            <a:avLst/>
          </a:prstGeom>
          <a:noFill/>
        </p:spPr>
        <p:txBody>
          <a:bodyPr wrap="none" rtlCol="0">
            <a:spAutoFit/>
          </a:bodyPr>
          <a:lstStyle/>
          <a:p>
            <a:r>
              <a:rPr lang="de-CH" b="1" dirty="0" smtClean="0">
                <a:latin typeface="Garamond" panose="02020404030301010803" pitchFamily="18" charset="0"/>
              </a:rPr>
              <a:t>405 </a:t>
            </a:r>
            <a:r>
              <a:rPr lang="de-CH" b="1" dirty="0" err="1" smtClean="0">
                <a:latin typeface="Garamond" panose="02020404030301010803" pitchFamily="18" charset="0"/>
              </a:rPr>
              <a:t>nm</a:t>
            </a:r>
            <a:r>
              <a:rPr lang="de-CH" b="1" dirty="0" smtClean="0">
                <a:latin typeface="Garamond" panose="02020404030301010803" pitchFamily="18" charset="0"/>
              </a:rPr>
              <a:t> + </a:t>
            </a:r>
            <a:r>
              <a:rPr lang="de-CH" b="1" dirty="0" err="1" smtClean="0">
                <a:latin typeface="Garamond" panose="02020404030301010803" pitchFamily="18" charset="0"/>
              </a:rPr>
              <a:t>Quadrupleband</a:t>
            </a:r>
            <a:endParaRPr lang="de-CH" b="1" dirty="0" smtClean="0">
              <a:latin typeface="Garamond" panose="02020404030301010803" pitchFamily="18" charset="0"/>
            </a:endParaRPr>
          </a:p>
        </p:txBody>
      </p:sp>
      <p:sp>
        <p:nvSpPr>
          <p:cNvPr id="22" name="TextBox 21"/>
          <p:cNvSpPr txBox="1"/>
          <p:nvPr/>
        </p:nvSpPr>
        <p:spPr>
          <a:xfrm>
            <a:off x="4212003" y="4326065"/>
            <a:ext cx="2715680" cy="369332"/>
          </a:xfrm>
          <a:prstGeom prst="rect">
            <a:avLst/>
          </a:prstGeom>
          <a:noFill/>
        </p:spPr>
        <p:txBody>
          <a:bodyPr wrap="none" rtlCol="0">
            <a:spAutoFit/>
          </a:bodyPr>
          <a:lstStyle/>
          <a:p>
            <a:r>
              <a:rPr lang="de-CH" b="1" dirty="0" smtClean="0">
                <a:latin typeface="Garamond" panose="02020404030301010803" pitchFamily="18" charset="0"/>
              </a:rPr>
              <a:t>647 </a:t>
            </a:r>
            <a:r>
              <a:rPr lang="de-CH" b="1" dirty="0" err="1" smtClean="0">
                <a:latin typeface="Garamond" panose="02020404030301010803" pitchFamily="18" charset="0"/>
              </a:rPr>
              <a:t>nm</a:t>
            </a:r>
            <a:r>
              <a:rPr lang="de-CH" b="1" dirty="0" smtClean="0">
                <a:latin typeface="Garamond" panose="02020404030301010803" pitchFamily="18" charset="0"/>
              </a:rPr>
              <a:t> + </a:t>
            </a:r>
            <a:r>
              <a:rPr lang="de-CH" b="1" dirty="0" err="1" smtClean="0">
                <a:latin typeface="Garamond" panose="02020404030301010803" pitchFamily="18" charset="0"/>
              </a:rPr>
              <a:t>Quadrupleband</a:t>
            </a:r>
            <a:endParaRPr lang="de-CH" b="1" dirty="0" smtClean="0">
              <a:latin typeface="Garamond" panose="02020404030301010803" pitchFamily="18" charset="0"/>
            </a:endParaRPr>
          </a:p>
        </p:txBody>
      </p:sp>
      <p:grpSp>
        <p:nvGrpSpPr>
          <p:cNvPr id="23" name="Group 22"/>
          <p:cNvGrpSpPr/>
          <p:nvPr/>
        </p:nvGrpSpPr>
        <p:grpSpPr>
          <a:xfrm>
            <a:off x="7236296" y="64872"/>
            <a:ext cx="1809427" cy="1255647"/>
            <a:chOff x="6804248" y="80934"/>
            <a:chExt cx="1809427" cy="1255647"/>
          </a:xfrm>
        </p:grpSpPr>
        <p:grpSp>
          <p:nvGrpSpPr>
            <p:cNvPr id="24" name="Group 23"/>
            <p:cNvGrpSpPr/>
            <p:nvPr/>
          </p:nvGrpSpPr>
          <p:grpSpPr>
            <a:xfrm>
              <a:off x="7444089" y="699542"/>
              <a:ext cx="728311" cy="0"/>
              <a:chOff x="7228065" y="927045"/>
              <a:chExt cx="728311" cy="0"/>
            </a:xfrm>
          </p:grpSpPr>
          <p:cxnSp>
            <p:nvCxnSpPr>
              <p:cNvPr id="29" name="Straight Arrow Connector 28"/>
              <p:cNvCxnSpPr/>
              <p:nvPr/>
            </p:nvCxnSpPr>
            <p:spPr>
              <a:xfrm>
                <a:off x="7236296" y="927045"/>
                <a:ext cx="720080" cy="0"/>
              </a:xfrm>
              <a:prstGeom prst="straightConnector1">
                <a:avLst/>
              </a:prstGeom>
              <a:ln w="31750">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228065" y="927045"/>
                <a:ext cx="720080" cy="0"/>
              </a:xfrm>
              <a:prstGeom prst="straightConnector1">
                <a:avLst/>
              </a:prstGeom>
              <a:ln w="31750">
                <a:solidFill>
                  <a:schemeClr val="tx1"/>
                </a:solidFill>
                <a:round/>
                <a:headEnd type="triangle"/>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7528252" y="1059582"/>
              <a:ext cx="449162" cy="276999"/>
            </a:xfrm>
            <a:prstGeom prst="rect">
              <a:avLst/>
            </a:prstGeom>
            <a:noFill/>
          </p:spPr>
          <p:txBody>
            <a:bodyPr wrap="none" rtlCol="0">
              <a:spAutoFit/>
            </a:bodyPr>
            <a:lstStyle/>
            <a:p>
              <a:r>
                <a:rPr lang="de-CH" sz="1200" b="1" dirty="0" err="1" smtClean="0">
                  <a:latin typeface="Garamond" panose="02020404030301010803" pitchFamily="18" charset="0"/>
                </a:rPr>
                <a:t>Left</a:t>
              </a:r>
              <a:endParaRPr lang="de-CH" sz="1200" b="1" dirty="0" smtClean="0">
                <a:latin typeface="Garamond" panose="02020404030301010803" pitchFamily="18" charset="0"/>
              </a:endParaRPr>
            </a:p>
          </p:txBody>
        </p:sp>
        <p:sp>
          <p:nvSpPr>
            <p:cNvPr id="26" name="TextBox 25"/>
            <p:cNvSpPr txBox="1"/>
            <p:nvPr/>
          </p:nvSpPr>
          <p:spPr>
            <a:xfrm>
              <a:off x="7524328" y="80934"/>
              <a:ext cx="551754" cy="276999"/>
            </a:xfrm>
            <a:prstGeom prst="rect">
              <a:avLst/>
            </a:prstGeom>
            <a:noFill/>
          </p:spPr>
          <p:txBody>
            <a:bodyPr wrap="none" rtlCol="0">
              <a:spAutoFit/>
            </a:bodyPr>
            <a:lstStyle/>
            <a:p>
              <a:r>
                <a:rPr lang="de-CH" sz="1200" b="1" dirty="0" err="1" smtClean="0">
                  <a:latin typeface="Garamond" panose="02020404030301010803" pitchFamily="18" charset="0"/>
                </a:rPr>
                <a:t>Right</a:t>
              </a:r>
              <a:endParaRPr lang="de-CH" sz="1200" b="1" dirty="0" smtClean="0">
                <a:latin typeface="Garamond" panose="02020404030301010803" pitchFamily="18" charset="0"/>
              </a:endParaRPr>
            </a:p>
          </p:txBody>
        </p:sp>
        <p:sp>
          <p:nvSpPr>
            <p:cNvPr id="27" name="TextBox 26"/>
            <p:cNvSpPr txBox="1"/>
            <p:nvPr/>
          </p:nvSpPr>
          <p:spPr>
            <a:xfrm>
              <a:off x="8172400" y="561042"/>
              <a:ext cx="441275" cy="276999"/>
            </a:xfrm>
            <a:prstGeom prst="rect">
              <a:avLst/>
            </a:prstGeom>
            <a:noFill/>
          </p:spPr>
          <p:txBody>
            <a:bodyPr wrap="none" rtlCol="0">
              <a:spAutoFit/>
            </a:bodyPr>
            <a:lstStyle/>
            <a:p>
              <a:r>
                <a:rPr lang="de-CH" sz="1200" b="1" dirty="0" smtClean="0">
                  <a:latin typeface="Garamond" panose="02020404030301010803" pitchFamily="18" charset="0"/>
                </a:rPr>
                <a:t>Top</a:t>
              </a:r>
            </a:p>
          </p:txBody>
        </p:sp>
        <p:sp>
          <p:nvSpPr>
            <p:cNvPr id="28" name="TextBox 27"/>
            <p:cNvSpPr txBox="1"/>
            <p:nvPr/>
          </p:nvSpPr>
          <p:spPr>
            <a:xfrm>
              <a:off x="6804248" y="574942"/>
              <a:ext cx="675185" cy="276999"/>
            </a:xfrm>
            <a:prstGeom prst="rect">
              <a:avLst/>
            </a:prstGeom>
            <a:noFill/>
          </p:spPr>
          <p:txBody>
            <a:bodyPr wrap="none" rtlCol="0">
              <a:spAutoFit/>
            </a:bodyPr>
            <a:lstStyle/>
            <a:p>
              <a:r>
                <a:rPr lang="de-CH" sz="1200" b="1" dirty="0" err="1" smtClean="0">
                  <a:latin typeface="Garamond" panose="02020404030301010803" pitchFamily="18" charset="0"/>
                </a:rPr>
                <a:t>Bottom</a:t>
              </a:r>
              <a:endParaRPr lang="de-CH" sz="1200" b="1" dirty="0" smtClean="0">
                <a:latin typeface="Garamond" panose="02020404030301010803" pitchFamily="18" charset="0"/>
              </a:endParaRPr>
            </a:p>
          </p:txBody>
        </p:sp>
      </p:grpSp>
    </p:spTree>
    <p:extLst>
      <p:ext uri="{BB962C8B-B14F-4D97-AF65-F5344CB8AC3E}">
        <p14:creationId xmlns:p14="http://schemas.microsoft.com/office/powerpoint/2010/main" val="38342135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What</a:t>
            </a:r>
            <a:r>
              <a:rPr lang="de-CH" sz="2000" dirty="0" smtClean="0">
                <a:latin typeface="Garamond" panose="02020404030301010803" pitchFamily="18" charset="0"/>
              </a:rPr>
              <a:t> </a:t>
            </a:r>
            <a:r>
              <a:rPr lang="de-CH" sz="2000" dirty="0" err="1" smtClean="0">
                <a:latin typeface="Garamond" panose="02020404030301010803" pitchFamily="18" charset="0"/>
              </a:rPr>
              <a:t>happens</a:t>
            </a:r>
            <a:r>
              <a:rPr lang="de-CH" sz="2000" dirty="0" smtClean="0">
                <a:latin typeface="Garamond" panose="02020404030301010803" pitchFamily="18" charset="0"/>
              </a:rPr>
              <a:t> </a:t>
            </a:r>
            <a:r>
              <a:rPr lang="de-CH" sz="2000" dirty="0" err="1" smtClean="0">
                <a:latin typeface="Garamond" panose="02020404030301010803" pitchFamily="18" charset="0"/>
              </a:rPr>
              <a:t>if</a:t>
            </a:r>
            <a:r>
              <a:rPr lang="de-CH" sz="2000" dirty="0" smtClean="0">
                <a:latin typeface="Garamond" panose="02020404030301010803" pitchFamily="18" charset="0"/>
              </a:rPr>
              <a:t> </a:t>
            </a:r>
            <a:r>
              <a:rPr lang="de-CH" sz="2000" dirty="0" err="1" smtClean="0">
                <a:latin typeface="Garamond" panose="02020404030301010803" pitchFamily="18" charset="0"/>
              </a:rPr>
              <a:t>the</a:t>
            </a:r>
            <a:r>
              <a:rPr lang="de-CH" sz="2000" dirty="0" smtClean="0">
                <a:latin typeface="Garamond" panose="02020404030301010803" pitchFamily="18" charset="0"/>
              </a:rPr>
              <a:t> </a:t>
            </a:r>
            <a:r>
              <a:rPr lang="de-CH" sz="2000" dirty="0" err="1" smtClean="0">
                <a:latin typeface="Garamond" panose="02020404030301010803" pitchFamily="18" charset="0"/>
              </a:rPr>
              <a:t>tunable</a:t>
            </a:r>
            <a:r>
              <a:rPr lang="de-CH" sz="2000" dirty="0" smtClean="0">
                <a:latin typeface="Garamond" panose="02020404030301010803" pitchFamily="18" charset="0"/>
              </a:rPr>
              <a:t> </a:t>
            </a:r>
            <a:r>
              <a:rPr lang="de-CH" sz="2000" dirty="0" err="1" smtClean="0">
                <a:latin typeface="Garamond" panose="02020404030301010803" pitchFamily="18" charset="0"/>
              </a:rPr>
              <a:t>lens</a:t>
            </a:r>
            <a:r>
              <a:rPr lang="de-CH" sz="2000" dirty="0" smtClean="0">
                <a:latin typeface="Garamond" panose="02020404030301010803" pitchFamily="18" charset="0"/>
              </a:rPr>
              <a:t> </a:t>
            </a:r>
            <a:r>
              <a:rPr lang="de-CH" sz="2000" dirty="0" err="1" smtClean="0">
                <a:latin typeface="Garamond" panose="02020404030301010803" pitchFamily="18" charset="0"/>
              </a:rPr>
              <a:t>parameters</a:t>
            </a:r>
            <a:r>
              <a:rPr lang="de-CH" sz="2000" dirty="0" smtClean="0">
                <a:latin typeface="Garamond" panose="02020404030301010803" pitchFamily="18" charset="0"/>
              </a:rPr>
              <a:t> </a:t>
            </a:r>
            <a:r>
              <a:rPr lang="de-CH" sz="2000" dirty="0" err="1" smtClean="0">
                <a:latin typeface="Garamond" panose="02020404030301010803" pitchFamily="18" charset="0"/>
              </a:rPr>
              <a:t>are</a:t>
            </a:r>
            <a:r>
              <a:rPr lang="de-CH" sz="2000" dirty="0" smtClean="0">
                <a:latin typeface="Garamond" panose="02020404030301010803" pitchFamily="18" charset="0"/>
              </a:rPr>
              <a:t> </a:t>
            </a:r>
            <a:r>
              <a:rPr lang="de-CH" sz="2000" dirty="0" err="1" smtClean="0">
                <a:latin typeface="Garamond" panose="02020404030301010803" pitchFamily="18" charset="0"/>
              </a:rPr>
              <a:t>incorrect</a:t>
            </a:r>
            <a:r>
              <a:rPr lang="de-CH" sz="2000" dirty="0" smtClean="0">
                <a:latin typeface="Garamond" panose="02020404030301010803" pitchFamily="18" charset="0"/>
              </a:rPr>
              <a:t>?</a:t>
            </a:r>
            <a:endParaRPr lang="de-CH" sz="2000" dirty="0">
              <a:latin typeface="Garamond" panose="02020404030301010803"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6" y="1203598"/>
            <a:ext cx="2880320" cy="2880320"/>
          </a:xfrm>
          <a:prstGeom prst="rect">
            <a:avLst/>
          </a:prstGeom>
          <a:scene3d>
            <a:camera prst="orthographicFront">
              <a:rot lat="0" lon="0" rev="5400000"/>
            </a:camera>
            <a:lightRig rig="threePt" dir="t"/>
          </a:scene3d>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1840" y="1203598"/>
            <a:ext cx="2880320" cy="2880320"/>
          </a:xfrm>
          <a:prstGeom prst="rect">
            <a:avLst/>
          </a:prstGeom>
          <a:scene3d>
            <a:camera prst="orthographicFront">
              <a:rot lat="0" lon="0" rev="5400000"/>
            </a:camera>
            <a:lightRig rig="threePt" dir="t"/>
          </a:scene3d>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8002" y="1193416"/>
            <a:ext cx="2890502" cy="2890502"/>
          </a:xfrm>
          <a:prstGeom prst="rect">
            <a:avLst/>
          </a:prstGeom>
          <a:scene3d>
            <a:camera prst="orthographicFront">
              <a:rot lat="0" lon="0" rev="5400000"/>
            </a:camera>
            <a:lightRig rig="threePt" dir="t"/>
          </a:scene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6416" y="597537"/>
            <a:ext cx="316240" cy="286011"/>
          </a:xfrm>
          <a:prstGeom prst="rect">
            <a:avLst/>
          </a:prstGeom>
        </p:spPr>
      </p:pic>
      <p:sp>
        <p:nvSpPr>
          <p:cNvPr id="10" name="TextBox 9"/>
          <p:cNvSpPr txBox="1"/>
          <p:nvPr/>
        </p:nvSpPr>
        <p:spPr>
          <a:xfrm>
            <a:off x="213131" y="962050"/>
            <a:ext cx="2525050" cy="246221"/>
          </a:xfrm>
          <a:prstGeom prst="rect">
            <a:avLst/>
          </a:prstGeom>
          <a:noFill/>
        </p:spPr>
        <p:txBody>
          <a:bodyPr wrap="none" rtlCol="0">
            <a:spAutoFit/>
          </a:bodyPr>
          <a:lstStyle/>
          <a:p>
            <a:r>
              <a:rPr lang="de-CH" sz="1000" dirty="0" smtClean="0">
                <a:latin typeface="Garamond" panose="02020404030301010803" pitchFamily="18" charset="0"/>
              </a:rPr>
              <a:t>Thy1-YFP (H-</a:t>
            </a:r>
            <a:r>
              <a:rPr lang="de-CH" sz="1000" dirty="0" err="1" smtClean="0">
                <a:latin typeface="Garamond" panose="02020404030301010803" pitchFamily="18" charset="0"/>
              </a:rPr>
              <a:t>line</a:t>
            </a:r>
            <a:r>
              <a:rPr lang="de-CH" sz="1000" dirty="0" smtClean="0">
                <a:latin typeface="Garamond" panose="02020404030301010803" pitchFamily="18" charset="0"/>
              </a:rPr>
              <a:t>), 488 </a:t>
            </a:r>
            <a:r>
              <a:rPr lang="de-CH" sz="1000" dirty="0" err="1" smtClean="0">
                <a:latin typeface="Garamond" panose="02020404030301010803" pitchFamily="18" charset="0"/>
              </a:rPr>
              <a:t>nm</a:t>
            </a:r>
            <a:r>
              <a:rPr lang="de-CH" sz="1000" dirty="0" smtClean="0">
                <a:latin typeface="Garamond" panose="02020404030301010803" pitchFamily="18" charset="0"/>
              </a:rPr>
              <a:t> </a:t>
            </a:r>
            <a:r>
              <a:rPr lang="de-CH" sz="1000" dirty="0" err="1" smtClean="0">
                <a:latin typeface="Garamond" panose="02020404030301010803" pitchFamily="18" charset="0"/>
              </a:rPr>
              <a:t>excitation</a:t>
            </a:r>
            <a:r>
              <a:rPr lang="de-CH" sz="1000" dirty="0" smtClean="0">
                <a:latin typeface="Garamond" panose="02020404030301010803" pitchFamily="18" charset="0"/>
              </a:rPr>
              <a:t>, zoom 4</a:t>
            </a:r>
          </a:p>
        </p:txBody>
      </p:sp>
      <p:sp>
        <p:nvSpPr>
          <p:cNvPr id="11" name="TextBox 10"/>
          <p:cNvSpPr txBox="1"/>
          <p:nvPr/>
        </p:nvSpPr>
        <p:spPr>
          <a:xfrm>
            <a:off x="539552" y="4155926"/>
            <a:ext cx="1425390" cy="400110"/>
          </a:xfrm>
          <a:prstGeom prst="rect">
            <a:avLst/>
          </a:prstGeom>
          <a:noFill/>
        </p:spPr>
        <p:txBody>
          <a:bodyPr wrap="none" rtlCol="0">
            <a:spAutoFit/>
          </a:bodyPr>
          <a:lstStyle/>
          <a:p>
            <a:r>
              <a:rPr lang="de-CH" sz="1000" dirty="0" smtClean="0">
                <a:latin typeface="Garamond" panose="02020404030301010803" pitchFamily="18" charset="0"/>
              </a:rPr>
              <a:t>ETL </a:t>
            </a:r>
            <a:r>
              <a:rPr lang="de-CH" sz="1000" dirty="0" err="1" smtClean="0">
                <a:latin typeface="Garamond" panose="02020404030301010803" pitchFamily="18" charset="0"/>
              </a:rPr>
              <a:t>offset</a:t>
            </a:r>
            <a:r>
              <a:rPr lang="de-CH" sz="1000" dirty="0">
                <a:latin typeface="Garamond" panose="02020404030301010803" pitchFamily="18" charset="0"/>
              </a:rPr>
              <a:t> </a:t>
            </a:r>
            <a:r>
              <a:rPr lang="de-CH" sz="1000" dirty="0" smtClean="0">
                <a:latin typeface="Garamond" panose="02020404030301010803" pitchFamily="18" charset="0"/>
              </a:rPr>
              <a:t>= 2.47 V</a:t>
            </a:r>
          </a:p>
          <a:p>
            <a:r>
              <a:rPr lang="de-CH" sz="1000" dirty="0" smtClean="0">
                <a:latin typeface="Garamond" panose="02020404030301010803" pitchFamily="18" charset="0"/>
              </a:rPr>
              <a:t>ETL </a:t>
            </a:r>
            <a:r>
              <a:rPr lang="de-CH" sz="1000" dirty="0" err="1" smtClean="0">
                <a:latin typeface="Garamond" panose="02020404030301010803" pitchFamily="18" charset="0"/>
              </a:rPr>
              <a:t>amplitude</a:t>
            </a:r>
            <a:r>
              <a:rPr lang="de-CH" sz="1000" dirty="0" smtClean="0">
                <a:latin typeface="Garamond" panose="02020404030301010803" pitchFamily="18" charset="0"/>
              </a:rPr>
              <a:t> = 0.17 V</a:t>
            </a:r>
          </a:p>
        </p:txBody>
      </p:sp>
      <p:sp>
        <p:nvSpPr>
          <p:cNvPr id="12" name="TextBox 11"/>
          <p:cNvSpPr txBox="1"/>
          <p:nvPr/>
        </p:nvSpPr>
        <p:spPr>
          <a:xfrm>
            <a:off x="3859305" y="4155926"/>
            <a:ext cx="1364476" cy="400110"/>
          </a:xfrm>
          <a:prstGeom prst="rect">
            <a:avLst/>
          </a:prstGeom>
          <a:noFill/>
        </p:spPr>
        <p:txBody>
          <a:bodyPr wrap="none" rtlCol="0">
            <a:spAutoFit/>
          </a:bodyPr>
          <a:lstStyle/>
          <a:p>
            <a:r>
              <a:rPr lang="de-CH" sz="1000" dirty="0" smtClean="0">
                <a:latin typeface="Garamond" panose="02020404030301010803" pitchFamily="18" charset="0"/>
              </a:rPr>
              <a:t>ETL </a:t>
            </a:r>
            <a:r>
              <a:rPr lang="de-CH" sz="1000" dirty="0" err="1" smtClean="0">
                <a:latin typeface="Garamond" panose="02020404030301010803" pitchFamily="18" charset="0"/>
              </a:rPr>
              <a:t>offset</a:t>
            </a:r>
            <a:r>
              <a:rPr lang="de-CH" sz="1000" dirty="0">
                <a:latin typeface="Garamond" panose="02020404030301010803" pitchFamily="18" charset="0"/>
              </a:rPr>
              <a:t> </a:t>
            </a:r>
            <a:r>
              <a:rPr lang="de-CH" sz="1000" dirty="0" smtClean="0">
                <a:latin typeface="Garamond" panose="02020404030301010803" pitchFamily="18" charset="0"/>
              </a:rPr>
              <a:t>= 2.47 V</a:t>
            </a:r>
          </a:p>
          <a:p>
            <a:r>
              <a:rPr lang="de-CH" sz="1000" dirty="0" smtClean="0">
                <a:latin typeface="Garamond" panose="02020404030301010803" pitchFamily="18" charset="0"/>
              </a:rPr>
              <a:t>ETL </a:t>
            </a:r>
            <a:r>
              <a:rPr lang="de-CH" sz="1000" dirty="0" err="1" smtClean="0">
                <a:latin typeface="Garamond" panose="02020404030301010803" pitchFamily="18" charset="0"/>
              </a:rPr>
              <a:t>amplitude</a:t>
            </a:r>
            <a:r>
              <a:rPr lang="de-CH" sz="1000" dirty="0" smtClean="0">
                <a:latin typeface="Garamond" panose="02020404030301010803" pitchFamily="18" charset="0"/>
              </a:rPr>
              <a:t> = 0.0 V</a:t>
            </a:r>
          </a:p>
        </p:txBody>
      </p:sp>
      <p:sp>
        <p:nvSpPr>
          <p:cNvPr id="13" name="TextBox 12"/>
          <p:cNvSpPr txBox="1"/>
          <p:nvPr/>
        </p:nvSpPr>
        <p:spPr>
          <a:xfrm>
            <a:off x="7020272" y="4155926"/>
            <a:ext cx="1364476" cy="400110"/>
          </a:xfrm>
          <a:prstGeom prst="rect">
            <a:avLst/>
          </a:prstGeom>
          <a:noFill/>
        </p:spPr>
        <p:txBody>
          <a:bodyPr wrap="none" rtlCol="0">
            <a:spAutoFit/>
          </a:bodyPr>
          <a:lstStyle/>
          <a:p>
            <a:r>
              <a:rPr lang="de-CH" sz="1000" dirty="0" smtClean="0">
                <a:latin typeface="Garamond" panose="02020404030301010803" pitchFamily="18" charset="0"/>
              </a:rPr>
              <a:t>ETL </a:t>
            </a:r>
            <a:r>
              <a:rPr lang="de-CH" sz="1000" dirty="0" err="1" smtClean="0">
                <a:latin typeface="Garamond" panose="02020404030301010803" pitchFamily="18" charset="0"/>
              </a:rPr>
              <a:t>offset</a:t>
            </a:r>
            <a:r>
              <a:rPr lang="de-CH" sz="1000" dirty="0">
                <a:latin typeface="Garamond" panose="02020404030301010803" pitchFamily="18" charset="0"/>
              </a:rPr>
              <a:t> </a:t>
            </a:r>
            <a:r>
              <a:rPr lang="de-CH" sz="1000" dirty="0" smtClean="0">
                <a:latin typeface="Garamond" panose="02020404030301010803" pitchFamily="18" charset="0"/>
              </a:rPr>
              <a:t>= 2.2 V</a:t>
            </a:r>
          </a:p>
          <a:p>
            <a:r>
              <a:rPr lang="de-CH" sz="1000" dirty="0" smtClean="0">
                <a:latin typeface="Garamond" panose="02020404030301010803" pitchFamily="18" charset="0"/>
              </a:rPr>
              <a:t>ETL </a:t>
            </a:r>
            <a:r>
              <a:rPr lang="de-CH" sz="1000" dirty="0" err="1" smtClean="0">
                <a:latin typeface="Garamond" panose="02020404030301010803" pitchFamily="18" charset="0"/>
              </a:rPr>
              <a:t>amplitude</a:t>
            </a:r>
            <a:r>
              <a:rPr lang="de-CH" sz="1000" dirty="0" smtClean="0">
                <a:latin typeface="Garamond" panose="02020404030301010803" pitchFamily="18" charset="0"/>
              </a:rPr>
              <a:t> = 0.0 V</a:t>
            </a:r>
          </a:p>
        </p:txBody>
      </p:sp>
      <p:sp>
        <p:nvSpPr>
          <p:cNvPr id="14" name="TextBox 13"/>
          <p:cNvSpPr txBox="1"/>
          <p:nvPr/>
        </p:nvSpPr>
        <p:spPr>
          <a:xfrm>
            <a:off x="539552" y="617431"/>
            <a:ext cx="4237057" cy="246221"/>
          </a:xfrm>
          <a:prstGeom prst="rect">
            <a:avLst/>
          </a:prstGeom>
          <a:noFill/>
        </p:spPr>
        <p:txBody>
          <a:bodyPr wrap="none" rtlCol="0">
            <a:spAutoFit/>
          </a:bodyPr>
          <a:lstStyle/>
          <a:p>
            <a:r>
              <a:rPr lang="de-CH" sz="1000" dirty="0" smtClean="0">
                <a:latin typeface="Garamond" panose="02020404030301010803" pitchFamily="18" charset="0"/>
              </a:rPr>
              <a:t>A </a:t>
            </a:r>
            <a:r>
              <a:rPr lang="de-CH" sz="1000" dirty="0" err="1" smtClean="0">
                <a:latin typeface="Garamond" panose="02020404030301010803" pitchFamily="18" charset="0"/>
              </a:rPr>
              <a:t>thicker</a:t>
            </a:r>
            <a:r>
              <a:rPr lang="de-CH" sz="1000" dirty="0" smtClean="0">
                <a:latin typeface="Garamond" panose="02020404030301010803" pitchFamily="18" charset="0"/>
              </a:rPr>
              <a:t> light-sheet </a:t>
            </a:r>
            <a:r>
              <a:rPr lang="de-CH" sz="1000" dirty="0" err="1" smtClean="0">
                <a:latin typeface="Garamond" panose="02020404030301010803" pitchFamily="18" charset="0"/>
              </a:rPr>
              <a:t>leads</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more</a:t>
            </a:r>
            <a:r>
              <a:rPr lang="de-CH" sz="1000" dirty="0" smtClean="0">
                <a:latin typeface="Garamond" panose="02020404030301010803" pitchFamily="18" charset="0"/>
              </a:rPr>
              <a:t> </a:t>
            </a:r>
            <a:r>
              <a:rPr lang="de-CH" sz="1000" dirty="0" err="1" smtClean="0">
                <a:latin typeface="Garamond" panose="02020404030301010803" pitchFamily="18" charset="0"/>
              </a:rPr>
              <a:t>features</a:t>
            </a:r>
            <a:r>
              <a:rPr lang="de-CH" sz="1000" dirty="0" smtClean="0">
                <a:latin typeface="Garamond" panose="02020404030301010803" pitchFamily="18" charset="0"/>
              </a:rPr>
              <a:t> </a:t>
            </a:r>
            <a:r>
              <a:rPr lang="de-CH" sz="1000" dirty="0" err="1" smtClean="0">
                <a:latin typeface="Garamond" panose="02020404030301010803" pitchFamily="18" charset="0"/>
              </a:rPr>
              <a:t>being</a:t>
            </a:r>
            <a:r>
              <a:rPr lang="de-CH" sz="1000" dirty="0" smtClean="0">
                <a:latin typeface="Garamond" panose="02020404030301010803" pitchFamily="18" charset="0"/>
              </a:rPr>
              <a:t> </a:t>
            </a:r>
            <a:r>
              <a:rPr lang="de-CH" sz="1000" dirty="0" err="1" smtClean="0">
                <a:latin typeface="Garamond" panose="02020404030301010803" pitchFamily="18" charset="0"/>
              </a:rPr>
              <a:t>visible</a:t>
            </a:r>
            <a:r>
              <a:rPr lang="de-CH" sz="1000" dirty="0" smtClean="0">
                <a:latin typeface="Garamond" panose="02020404030301010803" pitchFamily="18" charset="0"/>
              </a:rPr>
              <a:t>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expense</a:t>
            </a:r>
            <a:r>
              <a:rPr lang="de-CH" sz="1000" dirty="0" smtClean="0">
                <a:latin typeface="Garamond" panose="02020404030301010803" pitchFamily="18" charset="0"/>
              </a:rPr>
              <a:t> </a:t>
            </a:r>
            <a:r>
              <a:rPr lang="de-CH" sz="1000" dirty="0" err="1" smtClean="0">
                <a:latin typeface="Garamond" panose="02020404030301010803" pitchFamily="18" charset="0"/>
              </a:rPr>
              <a:t>of</a:t>
            </a:r>
            <a:r>
              <a:rPr lang="de-CH" sz="1000" dirty="0" smtClean="0">
                <a:latin typeface="Garamond" panose="02020404030301010803" pitchFamily="18" charset="0"/>
              </a:rPr>
              <a:t> </a:t>
            </a:r>
            <a:r>
              <a:rPr lang="de-CH" sz="1000" dirty="0" err="1" smtClean="0">
                <a:latin typeface="Garamond" panose="02020404030301010803" pitchFamily="18" charset="0"/>
              </a:rPr>
              <a:t>contrast</a:t>
            </a:r>
            <a:endParaRPr lang="de-CH" sz="1000" dirty="0" smtClean="0">
              <a:latin typeface="Garamond" panose="02020404030301010803" pitchFamily="18" charset="0"/>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520" y="4587974"/>
            <a:ext cx="316240" cy="286011"/>
          </a:xfrm>
          <a:prstGeom prst="rect">
            <a:avLst/>
          </a:prstGeom>
        </p:spPr>
      </p:pic>
      <p:sp>
        <p:nvSpPr>
          <p:cNvPr id="16" name="TextBox 15"/>
          <p:cNvSpPr txBox="1"/>
          <p:nvPr/>
        </p:nvSpPr>
        <p:spPr>
          <a:xfrm>
            <a:off x="619652" y="4627764"/>
            <a:ext cx="5049780" cy="246221"/>
          </a:xfrm>
          <a:prstGeom prst="rect">
            <a:avLst/>
          </a:prstGeom>
          <a:noFill/>
        </p:spPr>
        <p:txBody>
          <a:bodyPr wrap="none" rtlCol="0">
            <a:spAutoFit/>
          </a:bodyPr>
          <a:lstStyle/>
          <a:p>
            <a:r>
              <a:rPr lang="de-CH" sz="1000" dirty="0" err="1" smtClean="0">
                <a:latin typeface="Garamond" panose="02020404030301010803" pitchFamily="18" charset="0"/>
              </a:rPr>
              <a:t>Counterstained</a:t>
            </a:r>
            <a:r>
              <a:rPr lang="de-CH" sz="1000" dirty="0">
                <a:latin typeface="Garamond" panose="02020404030301010803" pitchFamily="18" charset="0"/>
              </a:rPr>
              <a:t> </a:t>
            </a:r>
            <a:r>
              <a:rPr lang="de-CH" sz="1000" dirty="0" err="1" smtClean="0">
                <a:latin typeface="Garamond" panose="02020404030301010803" pitchFamily="18" charset="0"/>
              </a:rPr>
              <a:t>cell-bodies</a:t>
            </a:r>
            <a:r>
              <a:rPr lang="de-CH" sz="1000" dirty="0" smtClean="0">
                <a:latin typeface="Garamond" panose="02020404030301010803" pitchFamily="18" charset="0"/>
              </a:rPr>
              <a:t> </a:t>
            </a:r>
            <a:r>
              <a:rPr lang="de-CH" sz="1000" dirty="0" err="1" smtClean="0">
                <a:latin typeface="Garamond" panose="02020404030301010803" pitchFamily="18" charset="0"/>
              </a:rPr>
              <a:t>and</a:t>
            </a:r>
            <a:r>
              <a:rPr lang="de-CH" sz="1000" dirty="0" smtClean="0">
                <a:latin typeface="Garamond" panose="02020404030301010803" pitchFamily="18" charset="0"/>
              </a:rPr>
              <a:t> </a:t>
            </a:r>
            <a:r>
              <a:rPr lang="de-CH" sz="1000" dirty="0" err="1" smtClean="0">
                <a:latin typeface="Garamond" panose="02020404030301010803" pitchFamily="18" charset="0"/>
              </a:rPr>
              <a:t>blood-vessel</a:t>
            </a:r>
            <a:r>
              <a:rPr lang="de-CH" sz="1000" dirty="0" smtClean="0">
                <a:latin typeface="Garamond" panose="02020404030301010803" pitchFamily="18" charset="0"/>
              </a:rPr>
              <a:t> </a:t>
            </a:r>
            <a:r>
              <a:rPr lang="de-CH" sz="1000" dirty="0" err="1" smtClean="0">
                <a:latin typeface="Garamond" panose="02020404030301010803" pitchFamily="18" charset="0"/>
              </a:rPr>
              <a:t>cross-sections</a:t>
            </a:r>
            <a:r>
              <a:rPr lang="de-CH" sz="1000" dirty="0" smtClean="0">
                <a:latin typeface="Garamond" panose="02020404030301010803" pitchFamily="18" charset="0"/>
              </a:rPr>
              <a:t> </a:t>
            </a:r>
            <a:r>
              <a:rPr lang="de-CH" sz="1000" dirty="0" err="1" smtClean="0">
                <a:latin typeface="Garamond" panose="02020404030301010803" pitchFamily="18" charset="0"/>
              </a:rPr>
              <a:t>are</a:t>
            </a:r>
            <a:r>
              <a:rPr lang="de-CH" sz="1000" dirty="0" smtClean="0">
                <a:latin typeface="Garamond" panose="02020404030301010803" pitchFamily="18" charset="0"/>
              </a:rPr>
              <a:t> </a:t>
            </a:r>
            <a:r>
              <a:rPr lang="de-CH" sz="1000" dirty="0" err="1" smtClean="0">
                <a:latin typeface="Garamond" panose="02020404030301010803" pitchFamily="18" charset="0"/>
              </a:rPr>
              <a:t>usually</a:t>
            </a:r>
            <a:r>
              <a:rPr lang="de-CH" sz="1000" dirty="0" smtClean="0">
                <a:latin typeface="Garamond" panose="02020404030301010803" pitchFamily="18" charset="0"/>
              </a:rPr>
              <a:t> </a:t>
            </a:r>
            <a:r>
              <a:rPr lang="de-CH" sz="1000" dirty="0" err="1" smtClean="0">
                <a:latin typeface="Garamond" panose="02020404030301010803" pitchFamily="18" charset="0"/>
              </a:rPr>
              <a:t>good</a:t>
            </a:r>
            <a:r>
              <a:rPr lang="de-CH" sz="1000" dirty="0" smtClean="0">
                <a:latin typeface="Garamond" panose="02020404030301010803" pitchFamily="18" charset="0"/>
              </a:rPr>
              <a:t> </a:t>
            </a:r>
            <a:r>
              <a:rPr lang="de-CH" sz="1000" dirty="0" err="1" smtClean="0">
                <a:latin typeface="Garamond" panose="02020404030301010803" pitchFamily="18" charset="0"/>
              </a:rPr>
              <a:t>structures</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judge</a:t>
            </a:r>
            <a:r>
              <a:rPr lang="de-CH" sz="1000" dirty="0" smtClean="0">
                <a:latin typeface="Garamond" panose="02020404030301010803" pitchFamily="18" charset="0"/>
              </a:rPr>
              <a:t> </a:t>
            </a:r>
            <a:r>
              <a:rPr lang="de-CH" sz="1000" dirty="0" err="1" smtClean="0">
                <a:latin typeface="Garamond" panose="02020404030301010803" pitchFamily="18" charset="0"/>
              </a:rPr>
              <a:t>this</a:t>
            </a:r>
            <a:endParaRPr lang="de-CH" sz="1000" dirty="0" smtClean="0">
              <a:latin typeface="Garamond" panose="02020404030301010803" pitchFamily="18" charset="0"/>
            </a:endParaRPr>
          </a:p>
        </p:txBody>
      </p:sp>
    </p:spTree>
    <p:extLst>
      <p:ext uri="{BB962C8B-B14F-4D97-AF65-F5344CB8AC3E}">
        <p14:creationId xmlns:p14="http://schemas.microsoft.com/office/powerpoint/2010/main" val="1933735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Straight Arrow Connector 73"/>
          <p:cNvCxnSpPr/>
          <p:nvPr/>
        </p:nvCxnSpPr>
        <p:spPr>
          <a:xfrm flipH="1" flipV="1">
            <a:off x="5220072" y="1544396"/>
            <a:ext cx="86" cy="728439"/>
          </a:xfrm>
          <a:prstGeom prst="straightConnector1">
            <a:avLst/>
          </a:prstGeom>
          <a:ln w="635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3419872" y="2299096"/>
            <a:ext cx="1159932" cy="950805"/>
            <a:chOff x="3057881" y="1122612"/>
            <a:chExt cx="1449915" cy="1188506"/>
          </a:xfrm>
        </p:grpSpPr>
        <p:cxnSp>
          <p:nvCxnSpPr>
            <p:cNvPr id="59" name="Straight Connector 58"/>
            <p:cNvCxnSpPr/>
            <p:nvPr/>
          </p:nvCxnSpPr>
          <p:spPr>
            <a:xfrm flipV="1">
              <a:off x="3057881" y="1248062"/>
              <a:ext cx="1449915" cy="3179"/>
            </a:xfrm>
            <a:prstGeom prst="line">
              <a:avLst/>
            </a:prstGeom>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205833" y="1124034"/>
              <a:ext cx="1217778" cy="11870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8" name="Group 7"/>
            <p:cNvGrpSpPr/>
            <p:nvPr/>
          </p:nvGrpSpPr>
          <p:grpSpPr>
            <a:xfrm>
              <a:off x="3506043" y="1122612"/>
              <a:ext cx="617359" cy="448988"/>
              <a:chOff x="1943707" y="3833785"/>
              <a:chExt cx="792088" cy="576064"/>
            </a:xfrm>
          </p:grpSpPr>
          <p:sp>
            <p:nvSpPr>
              <p:cNvPr id="42" name="Rectangle 41"/>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3" name="Rectangle 42"/>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4" name="Oval 43"/>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Oval 44"/>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6" name="Oval 45"/>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62" name="Group 61"/>
          <p:cNvGrpSpPr/>
          <p:nvPr/>
        </p:nvGrpSpPr>
        <p:grpSpPr>
          <a:xfrm>
            <a:off x="4644008" y="1840787"/>
            <a:ext cx="1152128" cy="949667"/>
            <a:chOff x="7380312" y="519148"/>
            <a:chExt cx="1440160" cy="1187084"/>
          </a:xfrm>
        </p:grpSpPr>
        <p:cxnSp>
          <p:nvCxnSpPr>
            <p:cNvPr id="60" name="Straight Connector 59"/>
            <p:cNvCxnSpPr/>
            <p:nvPr/>
          </p:nvCxnSpPr>
          <p:spPr>
            <a:xfrm>
              <a:off x="7380312" y="1220662"/>
              <a:ext cx="1440160"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7491609" y="519148"/>
              <a:ext cx="1217778" cy="11870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49" name="Group 48"/>
            <p:cNvGrpSpPr/>
            <p:nvPr/>
          </p:nvGrpSpPr>
          <p:grpSpPr>
            <a:xfrm>
              <a:off x="7791819" y="1095212"/>
              <a:ext cx="617359" cy="448988"/>
              <a:chOff x="1943707" y="3833785"/>
              <a:chExt cx="792088" cy="576064"/>
            </a:xfrm>
          </p:grpSpPr>
          <p:sp>
            <p:nvSpPr>
              <p:cNvPr id="50" name="Rectangle 49"/>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1" name="Rectangle 50"/>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Oval 51"/>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3" name="Oval 52"/>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4" name="Oval 53"/>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sp>
        <p:nvSpPr>
          <p:cNvPr id="55" name="Title 1"/>
          <p:cNvSpPr txBox="1">
            <a:spLocks/>
          </p:cNvSpPr>
          <p:nvPr/>
        </p:nvSpPr>
        <p:spPr>
          <a:xfrm>
            <a:off x="84003" y="-17940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What</a:t>
            </a:r>
            <a:r>
              <a:rPr lang="de-CH" sz="2000" dirty="0" smtClean="0">
                <a:latin typeface="Garamond" panose="02020404030301010803" pitchFamily="18" charset="0"/>
              </a:rPr>
              <a:t> </a:t>
            </a:r>
            <a:r>
              <a:rPr lang="de-CH" sz="2000" dirty="0" err="1" smtClean="0">
                <a:latin typeface="Garamond" panose="02020404030301010803" pitchFamily="18" charset="0"/>
              </a:rPr>
              <a:t>happens</a:t>
            </a:r>
            <a:r>
              <a:rPr lang="de-CH" sz="2000" dirty="0" smtClean="0">
                <a:latin typeface="Garamond" panose="02020404030301010803" pitchFamily="18" charset="0"/>
              </a:rPr>
              <a:t> </a:t>
            </a:r>
            <a:r>
              <a:rPr lang="de-CH" sz="2000" dirty="0" err="1" smtClean="0">
                <a:latin typeface="Garamond" panose="02020404030301010803" pitchFamily="18" charset="0"/>
              </a:rPr>
              <a:t>if</a:t>
            </a:r>
            <a:r>
              <a:rPr lang="de-CH" sz="2000" dirty="0" smtClean="0">
                <a:latin typeface="Garamond" panose="02020404030301010803" pitchFamily="18" charset="0"/>
              </a:rPr>
              <a:t> </a:t>
            </a:r>
            <a:r>
              <a:rPr lang="de-CH" sz="2000" dirty="0" err="1" smtClean="0">
                <a:latin typeface="Garamond" panose="02020404030301010803" pitchFamily="18" charset="0"/>
              </a:rPr>
              <a:t>the</a:t>
            </a:r>
            <a:r>
              <a:rPr lang="de-CH" sz="2000" dirty="0" smtClean="0">
                <a:latin typeface="Garamond" panose="02020404030301010803" pitchFamily="18" charset="0"/>
              </a:rPr>
              <a:t> </a:t>
            </a:r>
            <a:r>
              <a:rPr lang="de-CH" sz="2000" dirty="0" err="1" smtClean="0">
                <a:latin typeface="Garamond" panose="02020404030301010803" pitchFamily="18" charset="0"/>
              </a:rPr>
              <a:t>path</a:t>
            </a:r>
            <a:r>
              <a:rPr lang="de-CH" sz="2000" dirty="0" smtClean="0">
                <a:latin typeface="Garamond" panose="02020404030301010803" pitchFamily="18" charset="0"/>
              </a:rPr>
              <a:t> </a:t>
            </a:r>
            <a:r>
              <a:rPr lang="de-CH" sz="2000" dirty="0" err="1" smtClean="0">
                <a:latin typeface="Garamond" panose="02020404030301010803" pitchFamily="18" charset="0"/>
              </a:rPr>
              <a:t>length</a:t>
            </a:r>
            <a:r>
              <a:rPr lang="de-CH" sz="2000" dirty="0" smtClean="0">
                <a:latin typeface="Garamond" panose="02020404030301010803" pitchFamily="18" charset="0"/>
              </a:rPr>
              <a:t> </a:t>
            </a:r>
            <a:r>
              <a:rPr lang="de-CH" sz="2000" dirty="0" err="1" smtClean="0">
                <a:latin typeface="Garamond" panose="02020404030301010803" pitchFamily="18" charset="0"/>
              </a:rPr>
              <a:t>is</a:t>
            </a:r>
            <a:r>
              <a:rPr lang="de-CH" sz="2000" dirty="0" smtClean="0">
                <a:latin typeface="Garamond" panose="02020404030301010803" pitchFamily="18" charset="0"/>
              </a:rPr>
              <a:t> </a:t>
            </a:r>
            <a:r>
              <a:rPr lang="de-CH" sz="2000" dirty="0" err="1" smtClean="0">
                <a:latin typeface="Garamond" panose="02020404030301010803" pitchFamily="18" charset="0"/>
              </a:rPr>
              <a:t>to</a:t>
            </a:r>
            <a:r>
              <a:rPr lang="de-CH" sz="2000" dirty="0" smtClean="0">
                <a:latin typeface="Garamond" panose="02020404030301010803" pitchFamily="18" charset="0"/>
              </a:rPr>
              <a:t> large?</a:t>
            </a:r>
            <a:endParaRPr lang="de-CH" sz="2000" dirty="0">
              <a:latin typeface="Garamond" panose="02020404030301010803" pitchFamily="18" charset="0"/>
            </a:endParaRPr>
          </a:p>
        </p:txBody>
      </p:sp>
      <p:pic>
        <p:nvPicPr>
          <p:cNvPr id="56" name="Picture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3080" y="800810"/>
            <a:ext cx="3075806" cy="3075806"/>
          </a:xfrm>
          <a:prstGeom prst="rect">
            <a:avLst/>
          </a:prstGeom>
          <a:scene3d>
            <a:camera prst="orthographicFront">
              <a:rot lat="0" lon="0" rev="5400000"/>
            </a:camera>
            <a:lightRig rig="threePt" dir="t"/>
          </a:scene3d>
        </p:spPr>
      </p:pic>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131" y="864096"/>
            <a:ext cx="3075806" cy="3075806"/>
          </a:xfrm>
          <a:prstGeom prst="rect">
            <a:avLst/>
          </a:prstGeom>
          <a:scene3d>
            <a:camera prst="orthographicFront">
              <a:rot lat="0" lon="0" rev="5400000"/>
            </a:camera>
            <a:lightRig rig="threePt" dir="t"/>
          </a:scene3d>
        </p:spPr>
      </p:pic>
      <p:sp>
        <p:nvSpPr>
          <p:cNvPr id="61" name="TextBox 60"/>
          <p:cNvSpPr txBox="1"/>
          <p:nvPr/>
        </p:nvSpPr>
        <p:spPr>
          <a:xfrm>
            <a:off x="323528" y="510760"/>
            <a:ext cx="2784737" cy="253916"/>
          </a:xfrm>
          <a:prstGeom prst="rect">
            <a:avLst/>
          </a:prstGeom>
          <a:noFill/>
        </p:spPr>
        <p:txBody>
          <a:bodyPr wrap="none" rtlCol="0">
            <a:spAutoFit/>
          </a:bodyPr>
          <a:lstStyle/>
          <a:p>
            <a:r>
              <a:rPr lang="de-CH" sz="1050" dirty="0" smtClean="0">
                <a:latin typeface="Garamond" panose="02020404030301010803" pitchFamily="18" charset="0"/>
              </a:rPr>
              <a:t>Thy1-YFP (H-</a:t>
            </a:r>
            <a:r>
              <a:rPr lang="de-CH" sz="1050" dirty="0" err="1" smtClean="0">
                <a:latin typeface="Garamond" panose="02020404030301010803" pitchFamily="18" charset="0"/>
              </a:rPr>
              <a:t>line</a:t>
            </a:r>
            <a:r>
              <a:rPr lang="de-CH" sz="1050" dirty="0" smtClean="0">
                <a:latin typeface="Garamond" panose="02020404030301010803" pitchFamily="18" charset="0"/>
              </a:rPr>
              <a:t>), 488 </a:t>
            </a:r>
            <a:r>
              <a:rPr lang="de-CH" sz="1050" dirty="0" err="1" smtClean="0">
                <a:latin typeface="Garamond" panose="02020404030301010803" pitchFamily="18" charset="0"/>
              </a:rPr>
              <a:t>nm</a:t>
            </a:r>
            <a:r>
              <a:rPr lang="de-CH" sz="1050" dirty="0" smtClean="0">
                <a:latin typeface="Garamond" panose="02020404030301010803" pitchFamily="18" charset="0"/>
              </a:rPr>
              <a:t> </a:t>
            </a:r>
            <a:r>
              <a:rPr lang="de-CH" sz="1050" dirty="0" err="1" smtClean="0">
                <a:latin typeface="Garamond" panose="02020404030301010803" pitchFamily="18" charset="0"/>
              </a:rPr>
              <a:t>excitation</a:t>
            </a:r>
            <a:r>
              <a:rPr lang="de-CH" sz="1050" dirty="0" smtClean="0">
                <a:latin typeface="Garamond" panose="02020404030301010803" pitchFamily="18" charset="0"/>
              </a:rPr>
              <a:t>, zoom 6.3x</a:t>
            </a:r>
          </a:p>
        </p:txBody>
      </p:sp>
      <p:cxnSp>
        <p:nvCxnSpPr>
          <p:cNvPr id="66" name="Straight Arrow Connector 65"/>
          <p:cNvCxnSpPr/>
          <p:nvPr/>
        </p:nvCxnSpPr>
        <p:spPr>
          <a:xfrm flipH="1">
            <a:off x="4354080" y="2481233"/>
            <a:ext cx="225724"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5570412" y="2478690"/>
            <a:ext cx="225724"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4780776" y="2790454"/>
            <a:ext cx="0" cy="432048"/>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569449" y="3249901"/>
            <a:ext cx="1233030" cy="415498"/>
          </a:xfrm>
          <a:prstGeom prst="rect">
            <a:avLst/>
          </a:prstGeom>
          <a:noFill/>
        </p:spPr>
        <p:txBody>
          <a:bodyPr wrap="none" rtlCol="0">
            <a:spAutoFit/>
          </a:bodyPr>
          <a:lstStyle/>
          <a:p>
            <a:r>
              <a:rPr lang="de-CH" sz="1050" dirty="0" smtClean="0">
                <a:latin typeface="Garamond" panose="02020404030301010803" pitchFamily="18" charset="0"/>
              </a:rPr>
              <a:t>Move </a:t>
            </a:r>
            <a:r>
              <a:rPr lang="de-CH" sz="1050" dirty="0" err="1" smtClean="0">
                <a:latin typeface="Garamond" panose="02020404030301010803" pitchFamily="18" charset="0"/>
              </a:rPr>
              <a:t>outer</a:t>
            </a:r>
            <a:r>
              <a:rPr lang="de-CH" sz="1050" dirty="0" smtClean="0">
                <a:latin typeface="Garamond" panose="02020404030301010803" pitchFamily="18" charset="0"/>
              </a:rPr>
              <a:t> </a:t>
            </a:r>
            <a:r>
              <a:rPr lang="de-CH" sz="1050" dirty="0" err="1" smtClean="0">
                <a:latin typeface="Garamond" panose="02020404030301010803" pitchFamily="18" charset="0"/>
              </a:rPr>
              <a:t>cuvette</a:t>
            </a:r>
            <a:r>
              <a:rPr lang="de-CH" sz="1050" dirty="0" smtClean="0">
                <a:latin typeface="Garamond" panose="02020404030301010803" pitchFamily="18" charset="0"/>
              </a:rPr>
              <a:t> </a:t>
            </a:r>
          </a:p>
          <a:p>
            <a:r>
              <a:rPr lang="de-CH" sz="1050" dirty="0" err="1" smtClean="0">
                <a:latin typeface="Garamond" panose="02020404030301010803" pitchFamily="18" charset="0"/>
              </a:rPr>
              <a:t>by</a:t>
            </a:r>
            <a:r>
              <a:rPr lang="de-CH" sz="1050" dirty="0" smtClean="0">
                <a:latin typeface="Garamond" panose="02020404030301010803" pitchFamily="18" charset="0"/>
              </a:rPr>
              <a:t> 20 mm</a:t>
            </a:r>
          </a:p>
        </p:txBody>
      </p:sp>
      <p:cxnSp>
        <p:nvCxnSpPr>
          <p:cNvPr id="76" name="Straight Arrow Connector 75"/>
          <p:cNvCxnSpPr/>
          <p:nvPr/>
        </p:nvCxnSpPr>
        <p:spPr>
          <a:xfrm flipH="1" flipV="1">
            <a:off x="4025718" y="1544396"/>
            <a:ext cx="86" cy="728439"/>
          </a:xfrm>
          <a:prstGeom prst="straightConnector1">
            <a:avLst/>
          </a:prstGeom>
          <a:ln w="635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957510" y="1256364"/>
            <a:ext cx="1353256" cy="253916"/>
          </a:xfrm>
          <a:prstGeom prst="rect">
            <a:avLst/>
          </a:prstGeom>
          <a:noFill/>
        </p:spPr>
        <p:txBody>
          <a:bodyPr wrap="none" rtlCol="0">
            <a:spAutoFit/>
          </a:bodyPr>
          <a:lstStyle/>
          <a:p>
            <a:r>
              <a:rPr lang="de-CH" sz="1050" dirty="0" err="1" smtClean="0">
                <a:latin typeface="Garamond" panose="02020404030301010803" pitchFamily="18" charset="0"/>
              </a:rPr>
              <a:t>To</a:t>
            </a:r>
            <a:r>
              <a:rPr lang="de-CH" sz="1050" dirty="0" smtClean="0">
                <a:latin typeface="Garamond" panose="02020404030301010803" pitchFamily="18" charset="0"/>
              </a:rPr>
              <a:t> </a:t>
            </a:r>
            <a:r>
              <a:rPr lang="de-CH" sz="1050" dirty="0" err="1" smtClean="0">
                <a:latin typeface="Garamond" panose="02020404030301010803" pitchFamily="18" charset="0"/>
              </a:rPr>
              <a:t>detection</a:t>
            </a:r>
            <a:r>
              <a:rPr lang="de-CH" sz="1050" dirty="0" smtClean="0">
                <a:latin typeface="Garamond" panose="02020404030301010803" pitchFamily="18" charset="0"/>
              </a:rPr>
              <a:t> </a:t>
            </a:r>
            <a:r>
              <a:rPr lang="de-CH" sz="1050" dirty="0" err="1" smtClean="0">
                <a:latin typeface="Garamond" panose="02020404030301010803" pitchFamily="18" charset="0"/>
              </a:rPr>
              <a:t>objective</a:t>
            </a:r>
            <a:endParaRPr lang="de-CH" sz="1050" dirty="0" smtClean="0">
              <a:latin typeface="Garamond" panose="02020404030301010803" pitchFamily="18" charset="0"/>
            </a:endParaRPr>
          </a:p>
        </p:txBody>
      </p:sp>
      <p:sp>
        <p:nvSpPr>
          <p:cNvPr id="78" name="TextBox 77"/>
          <p:cNvSpPr txBox="1"/>
          <p:nvPr/>
        </p:nvSpPr>
        <p:spPr>
          <a:xfrm>
            <a:off x="6209456" y="464276"/>
            <a:ext cx="2784737" cy="253916"/>
          </a:xfrm>
          <a:prstGeom prst="rect">
            <a:avLst/>
          </a:prstGeom>
          <a:noFill/>
        </p:spPr>
        <p:txBody>
          <a:bodyPr wrap="none" rtlCol="0">
            <a:spAutoFit/>
          </a:bodyPr>
          <a:lstStyle/>
          <a:p>
            <a:r>
              <a:rPr lang="de-CH" sz="1050" dirty="0" smtClean="0">
                <a:latin typeface="Garamond" panose="02020404030301010803" pitchFamily="18" charset="0"/>
              </a:rPr>
              <a:t>Thy1-YFP (H-</a:t>
            </a:r>
            <a:r>
              <a:rPr lang="de-CH" sz="1050" dirty="0" err="1" smtClean="0">
                <a:latin typeface="Garamond" panose="02020404030301010803" pitchFamily="18" charset="0"/>
              </a:rPr>
              <a:t>line</a:t>
            </a:r>
            <a:r>
              <a:rPr lang="de-CH" sz="1050" dirty="0" smtClean="0">
                <a:latin typeface="Garamond" panose="02020404030301010803" pitchFamily="18" charset="0"/>
              </a:rPr>
              <a:t>), 488 </a:t>
            </a:r>
            <a:r>
              <a:rPr lang="de-CH" sz="1050" dirty="0" err="1" smtClean="0">
                <a:latin typeface="Garamond" panose="02020404030301010803" pitchFamily="18" charset="0"/>
              </a:rPr>
              <a:t>nm</a:t>
            </a:r>
            <a:r>
              <a:rPr lang="de-CH" sz="1050" dirty="0" smtClean="0">
                <a:latin typeface="Garamond" panose="02020404030301010803" pitchFamily="18" charset="0"/>
              </a:rPr>
              <a:t> </a:t>
            </a:r>
            <a:r>
              <a:rPr lang="de-CH" sz="1050" dirty="0" err="1" smtClean="0">
                <a:latin typeface="Garamond" panose="02020404030301010803" pitchFamily="18" charset="0"/>
              </a:rPr>
              <a:t>excitation</a:t>
            </a:r>
            <a:r>
              <a:rPr lang="de-CH" sz="1050" dirty="0" smtClean="0">
                <a:latin typeface="Garamond" panose="02020404030301010803" pitchFamily="18" charset="0"/>
              </a:rPr>
              <a:t>, zoom 6.3x</a:t>
            </a:r>
          </a:p>
        </p:txBody>
      </p:sp>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4083918"/>
            <a:ext cx="316240" cy="286011"/>
          </a:xfrm>
          <a:prstGeom prst="rect">
            <a:avLst/>
          </a:prstGeom>
        </p:spPr>
      </p:pic>
      <p:sp>
        <p:nvSpPr>
          <p:cNvPr id="80" name="TextBox 79"/>
          <p:cNvSpPr txBox="1"/>
          <p:nvPr/>
        </p:nvSpPr>
        <p:spPr>
          <a:xfrm>
            <a:off x="633494" y="4123708"/>
            <a:ext cx="7608173" cy="246221"/>
          </a:xfrm>
          <a:prstGeom prst="rect">
            <a:avLst/>
          </a:prstGeom>
          <a:noFill/>
        </p:spPr>
        <p:txBody>
          <a:bodyPr wrap="none" rtlCol="0">
            <a:spAutoFit/>
          </a:bodyPr>
          <a:lstStyle/>
          <a:p>
            <a:r>
              <a:rPr lang="de-CH" sz="1000" dirty="0" smtClean="0">
                <a:latin typeface="Garamond" panose="02020404030301010803" pitchFamily="18" charset="0"/>
              </a:rPr>
              <a:t>Select a </a:t>
            </a:r>
            <a:r>
              <a:rPr lang="de-CH" sz="1000" dirty="0" err="1" smtClean="0">
                <a:latin typeface="Garamond" panose="02020404030301010803" pitchFamily="18" charset="0"/>
              </a:rPr>
              <a:t>position</a:t>
            </a:r>
            <a:r>
              <a:rPr lang="de-CH" sz="1000" dirty="0" smtClean="0">
                <a:latin typeface="Garamond" panose="02020404030301010803" pitchFamily="18" charset="0"/>
              </a:rPr>
              <a:t> </a:t>
            </a:r>
            <a:r>
              <a:rPr lang="de-CH" sz="1000" dirty="0" err="1" smtClean="0">
                <a:latin typeface="Garamond" panose="02020404030301010803" pitchFamily="18" charset="0"/>
              </a:rPr>
              <a:t>of</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outer</a:t>
            </a:r>
            <a:r>
              <a:rPr lang="de-CH" sz="1000" dirty="0" smtClean="0">
                <a:latin typeface="Garamond" panose="02020404030301010803" pitchFamily="18" charset="0"/>
              </a:rPr>
              <a:t> </a:t>
            </a:r>
            <a:r>
              <a:rPr lang="de-CH" sz="1000" dirty="0" err="1" smtClean="0">
                <a:latin typeface="Garamond" panose="02020404030301010803" pitchFamily="18" charset="0"/>
              </a:rPr>
              <a:t>cuvette</a:t>
            </a:r>
            <a:r>
              <a:rPr lang="de-CH" sz="1000" dirty="0" smtClean="0">
                <a:latin typeface="Garamond" panose="02020404030301010803" pitchFamily="18" charset="0"/>
              </a:rPr>
              <a:t> </a:t>
            </a:r>
            <a:r>
              <a:rPr lang="de-CH" sz="1000" dirty="0" err="1" smtClean="0">
                <a:latin typeface="Garamond" panose="02020404030301010803" pitchFamily="18" charset="0"/>
              </a:rPr>
              <a:t>that</a:t>
            </a:r>
            <a:r>
              <a:rPr lang="de-CH" sz="1000" dirty="0" smtClean="0">
                <a:latin typeface="Garamond" panose="02020404030301010803" pitchFamily="18" charset="0"/>
              </a:rPr>
              <a:t> </a:t>
            </a:r>
            <a:r>
              <a:rPr lang="de-CH" sz="1000" dirty="0" err="1" smtClean="0">
                <a:latin typeface="Garamond" panose="02020404030301010803" pitchFamily="18" charset="0"/>
              </a:rPr>
              <a:t>minimizes</a:t>
            </a:r>
            <a:r>
              <a:rPr lang="de-CH" sz="1000" dirty="0" smtClean="0">
                <a:latin typeface="Garamond" panose="02020404030301010803" pitchFamily="18" charset="0"/>
              </a:rPr>
              <a:t> </a:t>
            </a:r>
            <a:r>
              <a:rPr lang="de-CH" sz="1000" dirty="0" err="1" smtClean="0">
                <a:latin typeface="Garamond" panose="02020404030301010803" pitchFamily="18" charset="0"/>
              </a:rPr>
              <a:t>spherical</a:t>
            </a:r>
            <a:r>
              <a:rPr lang="de-CH" sz="1000" dirty="0" smtClean="0">
                <a:latin typeface="Garamond" panose="02020404030301010803" pitchFamily="18" charset="0"/>
              </a:rPr>
              <a:t> </a:t>
            </a:r>
            <a:r>
              <a:rPr lang="de-CH" sz="1000" dirty="0" err="1" smtClean="0">
                <a:latin typeface="Garamond" panose="02020404030301010803" pitchFamily="18" charset="0"/>
              </a:rPr>
              <a:t>aberration</a:t>
            </a:r>
            <a:r>
              <a:rPr lang="de-CH" sz="1000" dirty="0" smtClean="0">
                <a:latin typeface="Garamond" panose="02020404030301010803" pitchFamily="18" charset="0"/>
              </a:rPr>
              <a:t> </a:t>
            </a:r>
            <a:r>
              <a:rPr lang="de-CH" sz="1000" dirty="0" err="1" smtClean="0">
                <a:latin typeface="Garamond" panose="02020404030301010803" pitchFamily="18" charset="0"/>
              </a:rPr>
              <a:t>while</a:t>
            </a:r>
            <a:r>
              <a:rPr lang="de-CH" sz="1000" dirty="0" smtClean="0">
                <a:latin typeface="Garamond" panose="02020404030301010803" pitchFamily="18" charset="0"/>
              </a:rPr>
              <a:t> </a:t>
            </a:r>
            <a:r>
              <a:rPr lang="de-CH" sz="1000" dirty="0" err="1" smtClean="0">
                <a:latin typeface="Garamond" panose="02020404030301010803" pitchFamily="18" charset="0"/>
              </a:rPr>
              <a:t>offering</a:t>
            </a:r>
            <a:r>
              <a:rPr lang="de-CH" sz="1000" dirty="0" smtClean="0">
                <a:latin typeface="Garamond" panose="02020404030301010803" pitchFamily="18" charset="0"/>
              </a:rPr>
              <a:t> </a:t>
            </a:r>
            <a:r>
              <a:rPr lang="de-CH" sz="1000" dirty="0" err="1" smtClean="0">
                <a:latin typeface="Garamond" panose="02020404030301010803" pitchFamily="18" charset="0"/>
              </a:rPr>
              <a:t>enough</a:t>
            </a:r>
            <a:r>
              <a:rPr lang="de-CH" sz="1000" dirty="0" smtClean="0">
                <a:latin typeface="Garamond" panose="02020404030301010803" pitchFamily="18" charset="0"/>
              </a:rPr>
              <a:t> </a:t>
            </a:r>
            <a:r>
              <a:rPr lang="de-CH" sz="1000" dirty="0" err="1" smtClean="0">
                <a:latin typeface="Garamond" panose="02020404030301010803" pitchFamily="18" charset="0"/>
              </a:rPr>
              <a:t>space</a:t>
            </a:r>
            <a:r>
              <a:rPr lang="de-CH" sz="1000" dirty="0" smtClean="0">
                <a:latin typeface="Garamond" panose="02020404030301010803" pitchFamily="18" charset="0"/>
              </a:rPr>
              <a:t> </a:t>
            </a:r>
            <a:r>
              <a:rPr lang="de-CH" sz="1000" dirty="0" err="1" smtClean="0">
                <a:latin typeface="Garamond" panose="02020404030301010803" pitchFamily="18" charset="0"/>
              </a:rPr>
              <a:t>for</a:t>
            </a:r>
            <a:r>
              <a:rPr lang="de-CH" sz="1000" dirty="0" smtClean="0">
                <a:latin typeface="Garamond" panose="02020404030301010803" pitchFamily="18" charset="0"/>
              </a:rPr>
              <a:t> sample </a:t>
            </a:r>
            <a:r>
              <a:rPr lang="de-CH" sz="1000" dirty="0" err="1" smtClean="0">
                <a:latin typeface="Garamond" panose="02020404030301010803" pitchFamily="18" charset="0"/>
              </a:rPr>
              <a:t>movement</a:t>
            </a:r>
            <a:r>
              <a:rPr lang="de-CH" sz="1000" dirty="0" smtClean="0">
                <a:latin typeface="Garamond" panose="02020404030301010803" pitchFamily="18" charset="0"/>
              </a:rPr>
              <a:t> </a:t>
            </a:r>
            <a:r>
              <a:rPr lang="de-CH" sz="1000" dirty="0" err="1" smtClean="0">
                <a:latin typeface="Garamond" panose="02020404030301010803" pitchFamily="18" charset="0"/>
              </a:rPr>
              <a:t>during</a:t>
            </a:r>
            <a:r>
              <a:rPr lang="de-CH" sz="1000" dirty="0" smtClean="0">
                <a:latin typeface="Garamond" panose="02020404030301010803" pitchFamily="18" charset="0"/>
              </a:rPr>
              <a:t> </a:t>
            </a:r>
            <a:r>
              <a:rPr lang="de-CH" sz="1000" dirty="0" err="1" smtClean="0">
                <a:latin typeface="Garamond" panose="02020404030301010803" pitchFamily="18" charset="0"/>
              </a:rPr>
              <a:t>stacks</a:t>
            </a:r>
            <a:r>
              <a:rPr lang="de-CH" sz="1000" dirty="0" smtClean="0">
                <a:latin typeface="Garamond" panose="02020404030301010803" pitchFamily="18" charset="0"/>
              </a:rPr>
              <a:t> &amp; </a:t>
            </a:r>
            <a:r>
              <a:rPr lang="de-CH" sz="1000" dirty="0" err="1" smtClean="0">
                <a:latin typeface="Garamond" panose="02020404030301010803" pitchFamily="18" charset="0"/>
              </a:rPr>
              <a:t>rotations</a:t>
            </a:r>
            <a:endParaRPr lang="de-CH" sz="1000" dirty="0" smtClean="0">
              <a:latin typeface="Garamond" panose="02020404030301010803" pitchFamily="18" charset="0"/>
            </a:endParaRPr>
          </a:p>
        </p:txBody>
      </p:sp>
    </p:spTree>
    <p:extLst>
      <p:ext uri="{BB962C8B-B14F-4D97-AF65-F5344CB8AC3E}">
        <p14:creationId xmlns:p14="http://schemas.microsoft.com/office/powerpoint/2010/main" val="27270329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15816" y="1860072"/>
            <a:ext cx="396044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IV: User Interfaces</a:t>
            </a:r>
            <a:endParaRPr lang="de-CH" sz="3200" dirty="0">
              <a:latin typeface="Garamond" panose="02020404030301010803" pitchFamily="18" charset="0"/>
            </a:endParaRPr>
          </a:p>
        </p:txBody>
      </p:sp>
    </p:spTree>
    <p:extLst>
      <p:ext uri="{BB962C8B-B14F-4D97-AF65-F5344CB8AC3E}">
        <p14:creationId xmlns:p14="http://schemas.microsoft.com/office/powerpoint/2010/main" val="18095028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1680" y="771550"/>
            <a:ext cx="5830274" cy="3960440"/>
          </a:xfrm>
        </p:spPr>
      </p:pic>
      <p:sp>
        <p:nvSpPr>
          <p:cNvPr id="7"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Overview</a:t>
            </a:r>
            <a:endParaRPr lang="de-CH" sz="2000" dirty="0">
              <a:latin typeface="Garamond" panose="02020404030301010803" pitchFamily="18" charset="0"/>
            </a:endParaRPr>
          </a:p>
        </p:txBody>
      </p:sp>
      <p:sp>
        <p:nvSpPr>
          <p:cNvPr id="8" name="TextBox 7"/>
          <p:cNvSpPr txBox="1"/>
          <p:nvPr/>
        </p:nvSpPr>
        <p:spPr>
          <a:xfrm>
            <a:off x="981433" y="790997"/>
            <a:ext cx="639919" cy="400110"/>
          </a:xfrm>
          <a:prstGeom prst="rect">
            <a:avLst/>
          </a:prstGeom>
          <a:noFill/>
        </p:spPr>
        <p:txBody>
          <a:bodyPr wrap="none" rtlCol="0">
            <a:spAutoFit/>
          </a:bodyPr>
          <a:lstStyle/>
          <a:p>
            <a:r>
              <a:rPr lang="de-CH" sz="1000" b="1" dirty="0" smtClean="0">
                <a:latin typeface="Garamond" panose="02020404030301010803" pitchFamily="18" charset="0"/>
              </a:rPr>
              <a:t>Camera </a:t>
            </a:r>
          </a:p>
          <a:p>
            <a:r>
              <a:rPr lang="de-CH" sz="1000" b="1" dirty="0" smtClean="0">
                <a:latin typeface="Garamond" panose="02020404030301010803" pitchFamily="18" charset="0"/>
              </a:rPr>
              <a:t>Window</a:t>
            </a:r>
          </a:p>
        </p:txBody>
      </p:sp>
      <p:cxnSp>
        <p:nvCxnSpPr>
          <p:cNvPr id="9" name="Straight Arrow Connector 8"/>
          <p:cNvCxnSpPr>
            <a:stCxn id="8" idx="3"/>
          </p:cNvCxnSpPr>
          <p:nvPr/>
        </p:nvCxnSpPr>
        <p:spPr>
          <a:xfrm>
            <a:off x="1621352" y="991052"/>
            <a:ext cx="1006432" cy="428570"/>
          </a:xfrm>
          <a:prstGeom prst="straightConnector1">
            <a:avLst/>
          </a:prstGeom>
          <a:ln w="2857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1560" y="3723878"/>
            <a:ext cx="813043" cy="400110"/>
          </a:xfrm>
          <a:prstGeom prst="rect">
            <a:avLst/>
          </a:prstGeom>
          <a:noFill/>
        </p:spPr>
        <p:txBody>
          <a:bodyPr wrap="none" rtlCol="0">
            <a:spAutoFit/>
          </a:bodyPr>
          <a:lstStyle/>
          <a:p>
            <a:r>
              <a:rPr lang="de-CH" sz="1000" b="1" dirty="0" smtClean="0">
                <a:latin typeface="Garamond" panose="02020404030301010803" pitchFamily="18" charset="0"/>
              </a:rPr>
              <a:t>Acquisition</a:t>
            </a:r>
          </a:p>
          <a:p>
            <a:r>
              <a:rPr lang="de-CH" sz="1000" b="1" dirty="0" smtClean="0">
                <a:latin typeface="Garamond" panose="02020404030301010803" pitchFamily="18" charset="0"/>
              </a:rPr>
              <a:t>Manager</a:t>
            </a:r>
          </a:p>
        </p:txBody>
      </p:sp>
      <p:cxnSp>
        <p:nvCxnSpPr>
          <p:cNvPr id="13" name="Straight Arrow Connector 12"/>
          <p:cNvCxnSpPr>
            <a:stCxn id="12" idx="3"/>
          </p:cNvCxnSpPr>
          <p:nvPr/>
        </p:nvCxnSpPr>
        <p:spPr>
          <a:xfrm>
            <a:off x="1424603" y="3923933"/>
            <a:ext cx="411093" cy="87977"/>
          </a:xfrm>
          <a:prstGeom prst="straightConnector1">
            <a:avLst/>
          </a:prstGeom>
          <a:ln w="2857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521954" y="1347614"/>
            <a:ext cx="636713" cy="400110"/>
          </a:xfrm>
          <a:prstGeom prst="rect">
            <a:avLst/>
          </a:prstGeom>
          <a:noFill/>
        </p:spPr>
        <p:txBody>
          <a:bodyPr wrap="none" rtlCol="0">
            <a:spAutoFit/>
          </a:bodyPr>
          <a:lstStyle/>
          <a:p>
            <a:r>
              <a:rPr lang="de-CH" sz="1000" b="1" dirty="0" smtClean="0">
                <a:latin typeface="Garamond" panose="02020404030301010803" pitchFamily="18" charset="0"/>
              </a:rPr>
              <a:t>Main </a:t>
            </a:r>
          </a:p>
          <a:p>
            <a:r>
              <a:rPr lang="de-CH" sz="1000" b="1" dirty="0" smtClean="0">
                <a:latin typeface="Garamond" panose="02020404030301010803" pitchFamily="18" charset="0"/>
              </a:rPr>
              <a:t>Window</a:t>
            </a:r>
          </a:p>
        </p:txBody>
      </p:sp>
      <p:cxnSp>
        <p:nvCxnSpPr>
          <p:cNvPr id="17" name="Straight Arrow Connector 16"/>
          <p:cNvCxnSpPr/>
          <p:nvPr/>
        </p:nvCxnSpPr>
        <p:spPr>
          <a:xfrm flipH="1">
            <a:off x="7164288" y="1559302"/>
            <a:ext cx="353094" cy="76344"/>
          </a:xfrm>
          <a:prstGeom prst="straightConnector1">
            <a:avLst/>
          </a:prstGeom>
          <a:ln w="2857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324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soSPIM Main Windo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4784" y="676563"/>
            <a:ext cx="3044069" cy="4083735"/>
          </a:xfrm>
          <a:prstGeom prst="rect">
            <a:avLst/>
          </a:prstGeom>
        </p:spPr>
      </p:pic>
      <p:sp>
        <p:nvSpPr>
          <p:cNvPr id="4" name="TextBox 3"/>
          <p:cNvSpPr txBox="1"/>
          <p:nvPr/>
        </p:nvSpPr>
        <p:spPr>
          <a:xfrm>
            <a:off x="2018215" y="987574"/>
            <a:ext cx="758541" cy="400110"/>
          </a:xfrm>
          <a:prstGeom prst="rect">
            <a:avLst/>
          </a:prstGeom>
          <a:noFill/>
        </p:spPr>
        <p:txBody>
          <a:bodyPr wrap="none" rtlCol="0">
            <a:spAutoFit/>
          </a:bodyPr>
          <a:lstStyle/>
          <a:p>
            <a:r>
              <a:rPr lang="de-CH" sz="1000" dirty="0" smtClean="0">
                <a:latin typeface="Garamond" panose="02020404030301010803" pitchFamily="18" charset="0"/>
              </a:rPr>
              <a:t>Movement </a:t>
            </a:r>
          </a:p>
          <a:p>
            <a:r>
              <a:rPr lang="de-CH" sz="1000" dirty="0" err="1" smtClean="0">
                <a:latin typeface="Garamond" panose="02020404030301010803" pitchFamily="18" charset="0"/>
              </a:rPr>
              <a:t>arrows</a:t>
            </a:r>
            <a:endParaRPr lang="de-CH" sz="1000" dirty="0" smtClean="0">
              <a:latin typeface="Garamond" panose="02020404030301010803" pitchFamily="18" charset="0"/>
            </a:endParaRPr>
          </a:p>
        </p:txBody>
      </p:sp>
      <p:cxnSp>
        <p:nvCxnSpPr>
          <p:cNvPr id="5" name="Straight Arrow Connector 4"/>
          <p:cNvCxnSpPr/>
          <p:nvPr/>
        </p:nvCxnSpPr>
        <p:spPr>
          <a:xfrm>
            <a:off x="2728462" y="1287464"/>
            <a:ext cx="691410" cy="2761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131743" y="1635646"/>
            <a:ext cx="1712328" cy="553998"/>
          </a:xfrm>
          <a:prstGeom prst="rect">
            <a:avLst/>
          </a:prstGeom>
          <a:noFill/>
        </p:spPr>
        <p:txBody>
          <a:bodyPr wrap="none" rtlCol="0">
            <a:spAutoFit/>
          </a:bodyPr>
          <a:lstStyle/>
          <a:p>
            <a:r>
              <a:rPr lang="de-CH" sz="1000" dirty="0" smtClean="0">
                <a:latin typeface="Garamond" panose="02020404030301010803" pitchFamily="18" charset="0"/>
              </a:rPr>
              <a:t>Sample </a:t>
            </a:r>
            <a:r>
              <a:rPr lang="de-CH" sz="1000" dirty="0" err="1" smtClean="0">
                <a:latin typeface="Garamond" panose="02020404030301010803" pitchFamily="18" charset="0"/>
              </a:rPr>
              <a:t>loading</a:t>
            </a:r>
            <a:r>
              <a:rPr lang="de-CH" sz="1000" dirty="0" smtClean="0">
                <a:latin typeface="Garamond" panose="02020404030301010803" pitchFamily="18" charset="0"/>
              </a:rPr>
              <a:t>  </a:t>
            </a:r>
            <a:r>
              <a:rPr lang="de-CH" sz="1000" dirty="0" err="1" smtClean="0">
                <a:latin typeface="Garamond" panose="02020404030301010803" pitchFamily="18" charset="0"/>
              </a:rPr>
              <a:t>and</a:t>
            </a:r>
            <a:r>
              <a:rPr lang="de-CH" sz="1000" dirty="0" smtClean="0">
                <a:latin typeface="Garamond" panose="02020404030301010803" pitchFamily="18" charset="0"/>
              </a:rPr>
              <a:t> </a:t>
            </a:r>
            <a:r>
              <a:rPr lang="de-CH" sz="1000" dirty="0" err="1" smtClean="0">
                <a:latin typeface="Garamond" panose="02020404030301010803" pitchFamily="18" charset="0"/>
              </a:rPr>
              <a:t>unloading</a:t>
            </a:r>
            <a:endParaRPr lang="de-CH" sz="1000" dirty="0" smtClean="0">
              <a:latin typeface="Garamond" panose="02020404030301010803" pitchFamily="18" charset="0"/>
            </a:endParaRPr>
          </a:p>
          <a:p>
            <a:r>
              <a:rPr lang="de-CH" sz="1000" dirty="0" smtClean="0">
                <a:latin typeface="Garamond" panose="02020404030301010803" pitchFamily="18" charset="0"/>
              </a:rPr>
              <a:t>(Endpoints </a:t>
            </a:r>
            <a:r>
              <a:rPr lang="de-CH" sz="1000" dirty="0" err="1" smtClean="0">
                <a:latin typeface="Garamond" panose="02020404030301010803" pitchFamily="18" charset="0"/>
              </a:rPr>
              <a:t>can</a:t>
            </a:r>
            <a:r>
              <a:rPr lang="de-CH" sz="1000" dirty="0" smtClean="0">
                <a:latin typeface="Garamond" panose="02020404030301010803" pitchFamily="18" charset="0"/>
              </a:rPr>
              <a:t> </a:t>
            </a:r>
            <a:r>
              <a:rPr lang="de-CH" sz="1000" dirty="0" err="1" smtClean="0">
                <a:latin typeface="Garamond" panose="02020404030301010803" pitchFamily="18" charset="0"/>
              </a:rPr>
              <a:t>be</a:t>
            </a:r>
            <a:r>
              <a:rPr lang="de-CH" sz="1000" dirty="0" smtClean="0">
                <a:latin typeface="Garamond" panose="02020404030301010803" pitchFamily="18" charset="0"/>
              </a:rPr>
              <a:t> </a:t>
            </a:r>
            <a:r>
              <a:rPr lang="de-CH" sz="1000" dirty="0" err="1" smtClean="0">
                <a:latin typeface="Garamond" panose="02020404030301010803" pitchFamily="18" charset="0"/>
              </a:rPr>
              <a:t>set</a:t>
            </a:r>
            <a:r>
              <a:rPr lang="de-CH" sz="1000" dirty="0" smtClean="0">
                <a:latin typeface="Garamond" panose="02020404030301010803" pitchFamily="18" charset="0"/>
              </a:rPr>
              <a:t> </a:t>
            </a:r>
          </a:p>
          <a:p>
            <a:r>
              <a:rPr lang="de-CH" sz="1000" dirty="0" smtClean="0">
                <a:latin typeface="Garamond" panose="02020404030301010803" pitchFamily="18" charset="0"/>
              </a:rPr>
              <a:t>In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a:t>
            </a:r>
            <a:endParaRPr lang="de-CH" sz="1000" dirty="0">
              <a:latin typeface="Garamond" panose="02020404030301010803" pitchFamily="18" charset="0"/>
            </a:endParaRPr>
          </a:p>
        </p:txBody>
      </p:sp>
      <p:cxnSp>
        <p:nvCxnSpPr>
          <p:cNvPr id="7" name="Straight Arrow Connector 6"/>
          <p:cNvCxnSpPr/>
          <p:nvPr/>
        </p:nvCxnSpPr>
        <p:spPr>
          <a:xfrm>
            <a:off x="2699792" y="1912645"/>
            <a:ext cx="1368152" cy="4382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689" y="1718616"/>
            <a:ext cx="429071" cy="388057"/>
          </a:xfrm>
          <a:prstGeom prst="rect">
            <a:avLst/>
          </a:prstGeom>
        </p:spPr>
      </p:pic>
      <p:cxnSp>
        <p:nvCxnSpPr>
          <p:cNvPr id="9" name="Straight Arrow Connector 8"/>
          <p:cNvCxnSpPr/>
          <p:nvPr/>
        </p:nvCxnSpPr>
        <p:spPr>
          <a:xfrm flipV="1">
            <a:off x="2336610" y="2472740"/>
            <a:ext cx="1083262" cy="8304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12474" y="2355726"/>
            <a:ext cx="1143262" cy="400110"/>
          </a:xfrm>
          <a:prstGeom prst="rect">
            <a:avLst/>
          </a:prstGeom>
          <a:noFill/>
        </p:spPr>
        <p:txBody>
          <a:bodyPr wrap="none" rtlCol="0">
            <a:spAutoFit/>
          </a:bodyPr>
          <a:lstStyle/>
          <a:p>
            <a:r>
              <a:rPr lang="de-CH" sz="1000" dirty="0" err="1" smtClean="0">
                <a:latin typeface="Garamond" panose="02020404030301010803" pitchFamily="18" charset="0"/>
              </a:rPr>
              <a:t>Increment</a:t>
            </a:r>
            <a:r>
              <a:rPr lang="de-CH" sz="1000" dirty="0" smtClean="0">
                <a:latin typeface="Garamond" panose="02020404030301010803" pitchFamily="18" charset="0"/>
              </a:rPr>
              <a:t> </a:t>
            </a:r>
            <a:r>
              <a:rPr lang="de-CH" sz="1000" dirty="0" err="1" smtClean="0">
                <a:latin typeface="Garamond" panose="02020404030301010803" pitchFamily="18" charset="0"/>
              </a:rPr>
              <a:t>selector</a:t>
            </a:r>
            <a:r>
              <a:rPr lang="de-CH" sz="1000" dirty="0" smtClean="0">
                <a:latin typeface="Garamond" panose="02020404030301010803" pitchFamily="18" charset="0"/>
              </a:rPr>
              <a:t> </a:t>
            </a:r>
          </a:p>
          <a:p>
            <a:r>
              <a:rPr lang="de-CH" sz="1000" dirty="0" err="1" smtClean="0">
                <a:latin typeface="Garamond" panose="02020404030301010803" pitchFamily="18" charset="0"/>
              </a:rPr>
              <a:t>for</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movement</a:t>
            </a:r>
            <a:endParaRPr lang="de-CH" sz="1000" dirty="0" smtClean="0">
              <a:latin typeface="Garamond" panose="02020404030301010803" pitchFamily="18" charset="0"/>
            </a:endParaRPr>
          </a:p>
        </p:txBody>
      </p:sp>
      <p:sp>
        <p:nvSpPr>
          <p:cNvPr id="11" name="TextBox 10"/>
          <p:cNvSpPr txBox="1"/>
          <p:nvPr/>
        </p:nvSpPr>
        <p:spPr>
          <a:xfrm>
            <a:off x="1040466" y="3255868"/>
            <a:ext cx="1152880" cy="246221"/>
          </a:xfrm>
          <a:prstGeom prst="rect">
            <a:avLst/>
          </a:prstGeom>
          <a:noFill/>
        </p:spPr>
        <p:txBody>
          <a:bodyPr wrap="none" rtlCol="0">
            <a:spAutoFit/>
          </a:bodyPr>
          <a:lstStyle/>
          <a:p>
            <a:r>
              <a:rPr lang="de-CH" sz="1000" dirty="0" err="1" smtClean="0">
                <a:latin typeface="Garamond" panose="02020404030301010803" pitchFamily="18" charset="0"/>
              </a:rPr>
              <a:t>Coordinate</a:t>
            </a:r>
            <a:r>
              <a:rPr lang="de-CH" sz="1000" dirty="0" smtClean="0">
                <a:latin typeface="Garamond" panose="02020404030301010803" pitchFamily="18" charset="0"/>
              </a:rPr>
              <a:t> </a:t>
            </a:r>
            <a:r>
              <a:rPr lang="de-CH" sz="1000" dirty="0" err="1" smtClean="0">
                <a:latin typeface="Garamond" panose="02020404030301010803" pitchFamily="18" charset="0"/>
              </a:rPr>
              <a:t>readout</a:t>
            </a:r>
            <a:endParaRPr lang="de-CH" sz="1000" dirty="0" smtClean="0">
              <a:latin typeface="Garamond" panose="02020404030301010803" pitchFamily="18" charset="0"/>
            </a:endParaRPr>
          </a:p>
        </p:txBody>
      </p:sp>
      <p:cxnSp>
        <p:nvCxnSpPr>
          <p:cNvPr id="12" name="Straight Arrow Connector 11"/>
          <p:cNvCxnSpPr/>
          <p:nvPr/>
        </p:nvCxnSpPr>
        <p:spPr>
          <a:xfrm flipV="1">
            <a:off x="2189452" y="3392463"/>
            <a:ext cx="1154234"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99558" y="3512358"/>
            <a:ext cx="859531" cy="246221"/>
          </a:xfrm>
          <a:prstGeom prst="rect">
            <a:avLst/>
          </a:prstGeom>
          <a:noFill/>
        </p:spPr>
        <p:txBody>
          <a:bodyPr wrap="none" rtlCol="0">
            <a:spAutoFit/>
          </a:bodyPr>
          <a:lstStyle/>
          <a:p>
            <a:r>
              <a:rPr lang="de-CH" sz="1000" dirty="0" smtClean="0">
                <a:latin typeface="Garamond" panose="02020404030301010803" pitchFamily="18" charset="0"/>
              </a:rPr>
              <a:t>Filter </a:t>
            </a:r>
            <a:r>
              <a:rPr lang="de-CH" sz="1000" dirty="0" err="1" smtClean="0">
                <a:latin typeface="Garamond" panose="02020404030301010803" pitchFamily="18" charset="0"/>
              </a:rPr>
              <a:t>selector</a:t>
            </a:r>
            <a:endParaRPr lang="de-CH" sz="1000" dirty="0" smtClean="0">
              <a:latin typeface="Garamond" panose="02020404030301010803" pitchFamily="18" charset="0"/>
            </a:endParaRPr>
          </a:p>
        </p:txBody>
      </p:sp>
      <p:cxnSp>
        <p:nvCxnSpPr>
          <p:cNvPr id="14" name="Straight Arrow Connector 13"/>
          <p:cNvCxnSpPr>
            <a:stCxn id="13" idx="3"/>
          </p:cNvCxnSpPr>
          <p:nvPr/>
        </p:nvCxnSpPr>
        <p:spPr>
          <a:xfrm flipV="1">
            <a:off x="2159089" y="3635468"/>
            <a:ext cx="1184597"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99629" y="3767594"/>
            <a:ext cx="865943" cy="246221"/>
          </a:xfrm>
          <a:prstGeom prst="rect">
            <a:avLst/>
          </a:prstGeom>
          <a:noFill/>
        </p:spPr>
        <p:txBody>
          <a:bodyPr wrap="none" rtlCol="0">
            <a:spAutoFit/>
          </a:bodyPr>
          <a:lstStyle/>
          <a:p>
            <a:r>
              <a:rPr lang="de-CH" sz="1000" dirty="0" smtClean="0">
                <a:latin typeface="Garamond" panose="02020404030301010803" pitchFamily="18" charset="0"/>
              </a:rPr>
              <a:t>Laser </a:t>
            </a:r>
            <a:r>
              <a:rPr lang="de-CH" sz="1000" dirty="0" err="1" smtClean="0">
                <a:latin typeface="Garamond" panose="02020404030301010803" pitchFamily="18" charset="0"/>
              </a:rPr>
              <a:t>selector</a:t>
            </a:r>
            <a:endParaRPr lang="de-CH" sz="1000" dirty="0" smtClean="0">
              <a:latin typeface="Garamond" panose="02020404030301010803" pitchFamily="18" charset="0"/>
            </a:endParaRPr>
          </a:p>
        </p:txBody>
      </p:sp>
      <p:cxnSp>
        <p:nvCxnSpPr>
          <p:cNvPr id="16" name="Straight Arrow Connector 15"/>
          <p:cNvCxnSpPr>
            <a:stCxn id="15" idx="3"/>
          </p:cNvCxnSpPr>
          <p:nvPr/>
        </p:nvCxnSpPr>
        <p:spPr>
          <a:xfrm flipV="1">
            <a:off x="2165572" y="3824642"/>
            <a:ext cx="1178114" cy="660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322077" y="4053721"/>
            <a:ext cx="1317990" cy="246221"/>
          </a:xfrm>
          <a:prstGeom prst="rect">
            <a:avLst/>
          </a:prstGeom>
          <a:noFill/>
        </p:spPr>
        <p:txBody>
          <a:bodyPr wrap="none" rtlCol="0">
            <a:spAutoFit/>
          </a:bodyPr>
          <a:lstStyle/>
          <a:p>
            <a:r>
              <a:rPr lang="de-CH" sz="1000" dirty="0" smtClean="0">
                <a:latin typeface="Garamond" panose="02020404030301010803" pitchFamily="18" charset="0"/>
              </a:rPr>
              <a:t>Imaging </a:t>
            </a:r>
            <a:r>
              <a:rPr lang="de-CH" sz="1000" dirty="0" err="1" smtClean="0">
                <a:latin typeface="Garamond" panose="02020404030301010803" pitchFamily="18" charset="0"/>
              </a:rPr>
              <a:t>mode</a:t>
            </a:r>
            <a:r>
              <a:rPr lang="de-CH" sz="1000" dirty="0" smtClean="0">
                <a:latin typeface="Garamond" panose="02020404030301010803" pitchFamily="18" charset="0"/>
              </a:rPr>
              <a:t> </a:t>
            </a:r>
            <a:r>
              <a:rPr lang="de-CH" sz="1000" dirty="0" err="1" smtClean="0">
                <a:latin typeface="Garamond" panose="02020404030301010803" pitchFamily="18" charset="0"/>
              </a:rPr>
              <a:t>buttons</a:t>
            </a:r>
            <a:endParaRPr lang="de-CH" sz="1000" dirty="0" smtClean="0">
              <a:latin typeface="Garamond" panose="02020404030301010803" pitchFamily="18" charset="0"/>
            </a:endParaRPr>
          </a:p>
        </p:txBody>
      </p:sp>
      <p:cxnSp>
        <p:nvCxnSpPr>
          <p:cNvPr id="18" name="Straight Arrow Connector 17"/>
          <p:cNvCxnSpPr>
            <a:stCxn id="17" idx="3"/>
          </p:cNvCxnSpPr>
          <p:nvPr/>
        </p:nvCxnSpPr>
        <p:spPr>
          <a:xfrm flipV="1">
            <a:off x="2640067" y="4044706"/>
            <a:ext cx="851813" cy="13212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00192" y="3147814"/>
            <a:ext cx="912429" cy="246221"/>
          </a:xfrm>
          <a:prstGeom prst="rect">
            <a:avLst/>
          </a:prstGeom>
          <a:noFill/>
        </p:spPr>
        <p:txBody>
          <a:bodyPr wrap="none" rtlCol="0">
            <a:spAutoFit/>
          </a:bodyPr>
          <a:lstStyle/>
          <a:p>
            <a:r>
              <a:rPr lang="de-CH" sz="1000" dirty="0" smtClean="0">
                <a:latin typeface="Garamond" panose="02020404030301010803" pitchFamily="18" charset="0"/>
              </a:rPr>
              <a:t>Zoom </a:t>
            </a:r>
            <a:r>
              <a:rPr lang="de-CH" sz="1000" dirty="0" err="1" smtClean="0">
                <a:latin typeface="Garamond" panose="02020404030301010803" pitchFamily="18" charset="0"/>
              </a:rPr>
              <a:t>selector</a:t>
            </a:r>
            <a:endParaRPr lang="de-CH" sz="1000" dirty="0" smtClean="0">
              <a:latin typeface="Garamond" panose="02020404030301010803" pitchFamily="18" charset="0"/>
            </a:endParaRPr>
          </a:p>
        </p:txBody>
      </p:sp>
      <p:cxnSp>
        <p:nvCxnSpPr>
          <p:cNvPr id="20" name="Straight Arrow Connector 19"/>
          <p:cNvCxnSpPr/>
          <p:nvPr/>
        </p:nvCxnSpPr>
        <p:spPr>
          <a:xfrm flipH="1">
            <a:off x="5220072" y="3322027"/>
            <a:ext cx="1148141" cy="2614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86713" y="3219822"/>
            <a:ext cx="1173719" cy="246221"/>
          </a:xfrm>
          <a:prstGeom prst="rect">
            <a:avLst/>
          </a:prstGeom>
          <a:noFill/>
        </p:spPr>
        <p:txBody>
          <a:bodyPr wrap="none" rtlCol="0">
            <a:spAutoFit/>
          </a:bodyPr>
          <a:lstStyle/>
          <a:p>
            <a:r>
              <a:rPr lang="de-CH" sz="1000" dirty="0" err="1" smtClean="0">
                <a:latin typeface="Garamond" panose="02020404030301010803" pitchFamily="18" charset="0"/>
              </a:rPr>
              <a:t>Lightsheet</a:t>
            </a:r>
            <a:r>
              <a:rPr lang="de-CH" sz="1000" dirty="0" smtClean="0">
                <a:latin typeface="Garamond" panose="02020404030301010803" pitchFamily="18" charset="0"/>
              </a:rPr>
              <a:t> </a:t>
            </a:r>
            <a:r>
              <a:rPr lang="de-CH" sz="1000" dirty="0" err="1" smtClean="0">
                <a:latin typeface="Garamond" panose="02020404030301010803" pitchFamily="18" charset="0"/>
              </a:rPr>
              <a:t>direction</a:t>
            </a:r>
            <a:endParaRPr lang="de-CH" sz="1000" dirty="0" smtClean="0">
              <a:latin typeface="Garamond" panose="02020404030301010803" pitchFamily="18" charset="0"/>
            </a:endParaRPr>
          </a:p>
        </p:txBody>
      </p:sp>
      <p:cxnSp>
        <p:nvCxnSpPr>
          <p:cNvPr id="22" name="Straight Arrow Connector 21"/>
          <p:cNvCxnSpPr/>
          <p:nvPr/>
        </p:nvCxnSpPr>
        <p:spPr>
          <a:xfrm flipH="1">
            <a:off x="6156176" y="3348639"/>
            <a:ext cx="1148141" cy="2614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Main window: Movement tab</a:t>
            </a:r>
            <a:endParaRPr lang="de-CH" sz="2000" dirty="0">
              <a:latin typeface="Garamond" panose="02020404030301010803" pitchFamily="18" charset="0"/>
            </a:endParaRPr>
          </a:p>
        </p:txBody>
      </p:sp>
      <p:sp>
        <p:nvSpPr>
          <p:cNvPr id="25" name="TextBox 24"/>
          <p:cNvSpPr txBox="1"/>
          <p:nvPr/>
        </p:nvSpPr>
        <p:spPr>
          <a:xfrm>
            <a:off x="7011501" y="4015862"/>
            <a:ext cx="2130711" cy="246221"/>
          </a:xfrm>
          <a:prstGeom prst="rect">
            <a:avLst/>
          </a:prstGeom>
          <a:noFill/>
        </p:spPr>
        <p:txBody>
          <a:bodyPr wrap="none" rtlCol="0">
            <a:spAutoFit/>
          </a:bodyPr>
          <a:lstStyle/>
          <a:p>
            <a:r>
              <a:rPr lang="de-CH" sz="1000" dirty="0" smtClean="0">
                <a:latin typeface="Garamond" panose="02020404030301010803" pitchFamily="18" charset="0"/>
              </a:rPr>
              <a:t>Progress bar for the current acquisition</a:t>
            </a:r>
          </a:p>
        </p:txBody>
      </p:sp>
      <p:cxnSp>
        <p:nvCxnSpPr>
          <p:cNvPr id="26" name="Straight Arrow Connector 25"/>
          <p:cNvCxnSpPr/>
          <p:nvPr/>
        </p:nvCxnSpPr>
        <p:spPr>
          <a:xfrm flipH="1">
            <a:off x="5880964" y="4144679"/>
            <a:ext cx="1148141" cy="2614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029105" y="4537422"/>
            <a:ext cx="2100255" cy="246221"/>
          </a:xfrm>
          <a:prstGeom prst="rect">
            <a:avLst/>
          </a:prstGeom>
          <a:noFill/>
        </p:spPr>
        <p:txBody>
          <a:bodyPr wrap="none" rtlCol="0">
            <a:spAutoFit/>
          </a:bodyPr>
          <a:lstStyle/>
          <a:p>
            <a:r>
              <a:rPr lang="de-CH" sz="1000" dirty="0" smtClean="0">
                <a:latin typeface="Garamond" panose="02020404030301010803" pitchFamily="18" charset="0"/>
              </a:rPr>
              <a:t>Progress bar for the list of acquisitions</a:t>
            </a:r>
          </a:p>
        </p:txBody>
      </p:sp>
      <p:cxnSp>
        <p:nvCxnSpPr>
          <p:cNvPr id="28" name="Straight Arrow Connector 27"/>
          <p:cNvCxnSpPr/>
          <p:nvPr/>
        </p:nvCxnSpPr>
        <p:spPr>
          <a:xfrm flipH="1" flipV="1">
            <a:off x="6012160" y="4515966"/>
            <a:ext cx="1034550" cy="15027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265414" y="2066533"/>
            <a:ext cx="1848861" cy="861774"/>
          </a:xfrm>
          <a:prstGeom prst="rect">
            <a:avLst/>
          </a:prstGeom>
          <a:noFill/>
        </p:spPr>
        <p:txBody>
          <a:bodyPr wrap="square" rtlCol="0">
            <a:spAutoFit/>
          </a:bodyPr>
          <a:lstStyle/>
          <a:p>
            <a:r>
              <a:rPr lang="de-CH" sz="1000" dirty="0" smtClean="0">
                <a:latin typeface="Garamond" panose="02020404030301010803" pitchFamily="18" charset="0"/>
              </a:rPr>
              <a:t>Buttons to check &amp; mark rotation position</a:t>
            </a:r>
          </a:p>
          <a:p>
            <a:r>
              <a:rPr lang="de-CH" sz="1000" dirty="0" smtClean="0">
                <a:latin typeface="Garamond" panose="02020404030301010803" pitchFamily="18" charset="0"/>
              </a:rPr>
              <a:t>(user-selected safe position where the sample c</a:t>
            </a:r>
            <a:r>
              <a:rPr lang="de-CH" sz="1000" dirty="0" smtClean="0">
                <a:latin typeface="Garamond" panose="02020404030301010803" pitchFamily="18" charset="0"/>
              </a:rPr>
              <a:t>an be rotated without collisions)</a:t>
            </a:r>
            <a:endParaRPr lang="de-CH" sz="1000" dirty="0" smtClean="0">
              <a:latin typeface="Garamond" panose="02020404030301010803" pitchFamily="18" charset="0"/>
            </a:endParaRPr>
          </a:p>
        </p:txBody>
      </p:sp>
      <p:cxnSp>
        <p:nvCxnSpPr>
          <p:cNvPr id="30" name="Straight Arrow Connector 29"/>
          <p:cNvCxnSpPr/>
          <p:nvPr/>
        </p:nvCxnSpPr>
        <p:spPr>
          <a:xfrm flipH="1">
            <a:off x="6185294" y="2240746"/>
            <a:ext cx="1148141" cy="2614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298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504" y="-21320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Main window: ETL tab</a:t>
            </a:r>
            <a:endParaRPr lang="de-CH" sz="2000" dirty="0">
              <a:latin typeface="Garamond" panose="02020404030301010803" pitchFamily="18" charset="0"/>
            </a:endParaRPr>
          </a:p>
        </p:txBody>
      </p:sp>
      <p:pic>
        <p:nvPicPr>
          <p:cNvPr id="5" name="Picture 4" descr="mesoSPIM Main Windo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9832" y="411510"/>
            <a:ext cx="3320853" cy="4587974"/>
          </a:xfrm>
          <a:prstGeom prst="rect">
            <a:avLst/>
          </a:prstGeom>
        </p:spPr>
      </p:pic>
      <p:sp>
        <p:nvSpPr>
          <p:cNvPr id="6" name="TextBox 5"/>
          <p:cNvSpPr txBox="1"/>
          <p:nvPr/>
        </p:nvSpPr>
        <p:spPr>
          <a:xfrm>
            <a:off x="1484141" y="724834"/>
            <a:ext cx="1478290" cy="246221"/>
          </a:xfrm>
          <a:prstGeom prst="rect">
            <a:avLst/>
          </a:prstGeom>
          <a:noFill/>
        </p:spPr>
        <p:txBody>
          <a:bodyPr wrap="none" rtlCol="0">
            <a:spAutoFit/>
          </a:bodyPr>
          <a:lstStyle/>
          <a:p>
            <a:r>
              <a:rPr lang="de-CH" sz="1000" dirty="0" smtClean="0">
                <a:latin typeface="Garamond" panose="02020404030301010803" pitchFamily="18" charset="0"/>
              </a:rPr>
              <a:t>ETL </a:t>
            </a:r>
            <a:r>
              <a:rPr lang="de-CH" sz="1000" dirty="0" err="1" smtClean="0">
                <a:latin typeface="Garamond" panose="02020404030301010803" pitchFamily="18" charset="0"/>
              </a:rPr>
              <a:t>offset</a:t>
            </a:r>
            <a:r>
              <a:rPr lang="de-CH" sz="1000" dirty="0" smtClean="0">
                <a:latin typeface="Garamond" panose="02020404030301010803" pitchFamily="18" charset="0"/>
              </a:rPr>
              <a:t> </a:t>
            </a:r>
            <a:r>
              <a:rPr lang="de-CH" sz="1000" dirty="0" err="1" smtClean="0">
                <a:latin typeface="Garamond" panose="02020404030301010803" pitchFamily="18" charset="0"/>
              </a:rPr>
              <a:t>and</a:t>
            </a:r>
            <a:r>
              <a:rPr lang="de-CH" sz="1000" dirty="0" smtClean="0">
                <a:latin typeface="Garamond" panose="02020404030301010803" pitchFamily="18" charset="0"/>
              </a:rPr>
              <a:t> </a:t>
            </a:r>
            <a:r>
              <a:rPr lang="de-CH" sz="1000" dirty="0" err="1" smtClean="0">
                <a:latin typeface="Garamond" panose="02020404030301010803" pitchFamily="18" charset="0"/>
              </a:rPr>
              <a:t>amplitude</a:t>
            </a:r>
            <a:endParaRPr lang="de-CH" sz="1000" dirty="0" smtClean="0">
              <a:latin typeface="Garamond" panose="02020404030301010803" pitchFamily="18" charset="0"/>
            </a:endParaRPr>
          </a:p>
        </p:txBody>
      </p:sp>
      <p:cxnSp>
        <p:nvCxnSpPr>
          <p:cNvPr id="7" name="Straight Arrow Connector 6"/>
          <p:cNvCxnSpPr/>
          <p:nvPr/>
        </p:nvCxnSpPr>
        <p:spPr>
          <a:xfrm>
            <a:off x="2962431" y="853674"/>
            <a:ext cx="691410" cy="2761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63166" y="1404845"/>
            <a:ext cx="1999265" cy="400110"/>
          </a:xfrm>
          <a:prstGeom prst="rect">
            <a:avLst/>
          </a:prstGeom>
          <a:noFill/>
        </p:spPr>
        <p:txBody>
          <a:bodyPr wrap="none" rtlCol="0">
            <a:spAutoFit/>
          </a:bodyPr>
          <a:lstStyle/>
          <a:p>
            <a:r>
              <a:rPr lang="de-CH" sz="1000" dirty="0" smtClean="0">
                <a:latin typeface="Garamond" panose="02020404030301010803" pitchFamily="18" charset="0"/>
              </a:rPr>
              <a:t>Buttons </a:t>
            </a:r>
            <a:r>
              <a:rPr lang="de-CH" sz="1000" dirty="0" err="1" smtClean="0">
                <a:latin typeface="Garamond" panose="02020404030301010803" pitchFamily="18" charset="0"/>
              </a:rPr>
              <a:t>for</a:t>
            </a:r>
            <a:r>
              <a:rPr lang="de-CH" sz="1000" dirty="0" smtClean="0">
                <a:latin typeface="Garamond" panose="02020404030301010803" pitchFamily="18" charset="0"/>
              </a:rPr>
              <a:t> </a:t>
            </a:r>
            <a:r>
              <a:rPr lang="de-CH" sz="1000" dirty="0" err="1" smtClean="0">
                <a:latin typeface="Garamond" panose="02020404030301010803" pitchFamily="18" charset="0"/>
              </a:rPr>
              <a:t>choosing</a:t>
            </a:r>
            <a:r>
              <a:rPr lang="de-CH" sz="1000" dirty="0" smtClean="0">
                <a:latin typeface="Garamond" panose="02020404030301010803" pitchFamily="18" charset="0"/>
              </a:rPr>
              <a:t> a</a:t>
            </a:r>
            <a:endParaRPr lang="de-CH" sz="1000" dirty="0">
              <a:latin typeface="Garamond" panose="02020404030301010803" pitchFamily="18" charset="0"/>
            </a:endParaRPr>
          </a:p>
          <a:p>
            <a:r>
              <a:rPr lang="de-CH" sz="1000" dirty="0" smtClean="0">
                <a:latin typeface="Garamond" panose="02020404030301010803" pitchFamily="18" charset="0"/>
              </a:rPr>
              <a:t>ETL </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&amp; </a:t>
            </a:r>
            <a:r>
              <a:rPr lang="de-CH" sz="1000" dirty="0" err="1" smtClean="0">
                <a:latin typeface="Garamond" panose="02020404030301010803" pitchFamily="18" charset="0"/>
              </a:rPr>
              <a:t>saving</a:t>
            </a:r>
            <a:r>
              <a:rPr lang="de-CH" sz="1000" dirty="0" smtClean="0">
                <a:latin typeface="Garamond" panose="02020404030301010803" pitchFamily="18" charset="0"/>
              </a:rPr>
              <a:t> </a:t>
            </a:r>
            <a:r>
              <a:rPr lang="de-CH" sz="1000" dirty="0" err="1" smtClean="0">
                <a:latin typeface="Garamond" panose="02020404030301010803" pitchFamily="18" charset="0"/>
              </a:rPr>
              <a:t>parameters</a:t>
            </a:r>
            <a:endParaRPr lang="de-CH" sz="1000" dirty="0" smtClean="0">
              <a:latin typeface="Garamond" panose="02020404030301010803" pitchFamily="18" charset="0"/>
            </a:endParaRPr>
          </a:p>
        </p:txBody>
      </p:sp>
      <p:cxnSp>
        <p:nvCxnSpPr>
          <p:cNvPr id="9" name="Straight Arrow Connector 8"/>
          <p:cNvCxnSpPr/>
          <p:nvPr/>
        </p:nvCxnSpPr>
        <p:spPr>
          <a:xfrm>
            <a:off x="2564261" y="1804955"/>
            <a:ext cx="691410" cy="2761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382527" y="2313382"/>
            <a:ext cx="1181734" cy="246221"/>
          </a:xfrm>
          <a:prstGeom prst="rect">
            <a:avLst/>
          </a:prstGeom>
          <a:noFill/>
        </p:spPr>
        <p:txBody>
          <a:bodyPr wrap="none" rtlCol="0">
            <a:spAutoFit/>
          </a:bodyPr>
          <a:lstStyle/>
          <a:p>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t>
            </a:r>
            <a:r>
              <a:rPr lang="de-CH" sz="1000" dirty="0" err="1" smtClean="0">
                <a:latin typeface="Garamond" panose="02020404030301010803" pitchFamily="18" charset="0"/>
              </a:rPr>
              <a:t>indicator</a:t>
            </a:r>
            <a:endParaRPr lang="de-CH" sz="1000" dirty="0" smtClean="0">
              <a:latin typeface="Garamond" panose="02020404030301010803" pitchFamily="18" charset="0"/>
            </a:endParaRPr>
          </a:p>
        </p:txBody>
      </p:sp>
      <p:cxnSp>
        <p:nvCxnSpPr>
          <p:cNvPr id="11" name="Straight Arrow Connector 10"/>
          <p:cNvCxnSpPr>
            <a:stCxn id="10" idx="3"/>
          </p:cNvCxnSpPr>
          <p:nvPr/>
        </p:nvCxnSpPr>
        <p:spPr>
          <a:xfrm>
            <a:off x="2564261" y="2436493"/>
            <a:ext cx="691410" cy="3068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940525" y="1804955"/>
            <a:ext cx="1368152" cy="707886"/>
          </a:xfrm>
          <a:prstGeom prst="rect">
            <a:avLst/>
          </a:prstGeom>
          <a:noFill/>
        </p:spPr>
        <p:txBody>
          <a:bodyPr wrap="square" rtlCol="0">
            <a:spAutoFit/>
          </a:bodyPr>
          <a:lstStyle/>
          <a:p>
            <a:r>
              <a:rPr lang="de-CH" sz="1000" dirty="0" err="1" smtClean="0">
                <a:latin typeface="Garamond" panose="02020404030301010803" pitchFamily="18" charset="0"/>
              </a:rPr>
              <a:t>Increment</a:t>
            </a:r>
            <a:r>
              <a:rPr lang="de-CH" sz="1000" dirty="0" smtClean="0">
                <a:latin typeface="Garamond" panose="02020404030301010803" pitchFamily="18" charset="0"/>
              </a:rPr>
              <a:t> </a:t>
            </a:r>
            <a:r>
              <a:rPr lang="de-CH" sz="1000" dirty="0" err="1" smtClean="0">
                <a:latin typeface="Garamond" panose="02020404030301010803" pitchFamily="18" charset="0"/>
              </a:rPr>
              <a:t>selector</a:t>
            </a:r>
            <a:r>
              <a:rPr lang="de-CH" sz="1000" dirty="0" smtClean="0">
                <a:latin typeface="Garamond" panose="02020404030301010803" pitchFamily="18" charset="0"/>
              </a:rPr>
              <a:t> </a:t>
            </a:r>
            <a:r>
              <a:rPr lang="de-CH" sz="1000" dirty="0" err="1" smtClean="0">
                <a:latin typeface="Garamond" panose="02020404030301010803" pitchFamily="18" charset="0"/>
              </a:rPr>
              <a:t>for</a:t>
            </a:r>
            <a:r>
              <a:rPr lang="de-CH" sz="1000" dirty="0" smtClean="0">
                <a:latin typeface="Garamond" panose="02020404030301010803" pitchFamily="18" charset="0"/>
              </a:rPr>
              <a:t> ETL </a:t>
            </a:r>
            <a:r>
              <a:rPr lang="de-CH" sz="1000" dirty="0" err="1" smtClean="0">
                <a:latin typeface="Garamond" panose="02020404030301010803" pitchFamily="18" charset="0"/>
              </a:rPr>
              <a:t>parameters</a:t>
            </a:r>
            <a:endParaRPr lang="de-CH" sz="1000" dirty="0" smtClean="0">
              <a:latin typeface="Garamond" panose="02020404030301010803" pitchFamily="18" charset="0"/>
            </a:endParaRPr>
          </a:p>
          <a:p>
            <a:r>
              <a:rPr lang="de-CH" sz="1000" dirty="0" smtClean="0">
                <a:latin typeface="Garamond" panose="02020404030301010803" pitchFamily="18" charset="0"/>
              </a:rPr>
              <a:t>(</a:t>
            </a:r>
            <a:r>
              <a:rPr lang="de-CH" sz="1000" dirty="0" err="1" smtClean="0">
                <a:latin typeface="Garamond" panose="02020404030301010803" pitchFamily="18" charset="0"/>
              </a:rPr>
              <a:t>especially</a:t>
            </a:r>
            <a:r>
              <a:rPr lang="de-CH" sz="1000" dirty="0" smtClean="0">
                <a:latin typeface="Garamond" panose="02020404030301010803" pitchFamily="18" charset="0"/>
              </a:rPr>
              <a:t> </a:t>
            </a:r>
            <a:r>
              <a:rPr lang="de-CH" sz="1000" dirty="0" err="1" smtClean="0">
                <a:latin typeface="Garamond" panose="02020404030301010803" pitchFamily="18" charset="0"/>
              </a:rPr>
              <a:t>for</a:t>
            </a:r>
            <a:r>
              <a:rPr lang="de-CH" sz="1000" dirty="0" smtClean="0">
                <a:latin typeface="Garamond" panose="02020404030301010803" pitchFamily="18" charset="0"/>
              </a:rPr>
              <a:t> </a:t>
            </a:r>
            <a:r>
              <a:rPr lang="de-CH" sz="1000" dirty="0" err="1" smtClean="0">
                <a:latin typeface="Garamond" panose="02020404030301010803" pitchFamily="18" charset="0"/>
              </a:rPr>
              <a:t>mouse</a:t>
            </a:r>
            <a:r>
              <a:rPr lang="de-CH" sz="1000" dirty="0" smtClean="0">
                <a:latin typeface="Garamond" panose="02020404030301010803" pitchFamily="18" charset="0"/>
              </a:rPr>
              <a:t> </a:t>
            </a:r>
            <a:r>
              <a:rPr lang="de-CH" sz="1000" dirty="0" err="1" smtClean="0">
                <a:latin typeface="Garamond" panose="02020404030301010803" pitchFamily="18" charset="0"/>
              </a:rPr>
              <a:t>wheel</a:t>
            </a:r>
            <a:r>
              <a:rPr lang="de-CH" sz="1000" dirty="0" smtClean="0">
                <a:latin typeface="Garamond" panose="02020404030301010803" pitchFamily="18" charset="0"/>
              </a:rPr>
              <a:t> </a:t>
            </a:r>
            <a:r>
              <a:rPr lang="de-CH" sz="1000" dirty="0" err="1" smtClean="0">
                <a:latin typeface="Garamond" panose="02020404030301010803" pitchFamily="18" charset="0"/>
              </a:rPr>
              <a:t>usage</a:t>
            </a:r>
            <a:r>
              <a:rPr lang="de-CH" sz="1000" dirty="0" smtClean="0">
                <a:latin typeface="Garamond" panose="02020404030301010803" pitchFamily="18" charset="0"/>
              </a:rPr>
              <a:t>)</a:t>
            </a:r>
          </a:p>
        </p:txBody>
      </p:sp>
      <p:cxnSp>
        <p:nvCxnSpPr>
          <p:cNvPr id="13" name="Straight Arrow Connector 12"/>
          <p:cNvCxnSpPr>
            <a:stCxn id="12" idx="1"/>
          </p:cNvCxnSpPr>
          <p:nvPr/>
        </p:nvCxnSpPr>
        <p:spPr>
          <a:xfrm flipH="1" flipV="1">
            <a:off x="4191775" y="1660939"/>
            <a:ext cx="748750" cy="4979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012533" y="991761"/>
            <a:ext cx="1368152" cy="553998"/>
          </a:xfrm>
          <a:prstGeom prst="rect">
            <a:avLst/>
          </a:prstGeom>
          <a:noFill/>
        </p:spPr>
        <p:txBody>
          <a:bodyPr wrap="square" rtlCol="0">
            <a:spAutoFit/>
          </a:bodyPr>
          <a:lstStyle/>
          <a:p>
            <a:r>
              <a:rPr lang="de-CH" sz="1000" dirty="0" smtClean="0">
                <a:latin typeface="Garamond" panose="02020404030301010803" pitchFamily="18" charset="0"/>
              </a:rPr>
              <a:t>Buttons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set</a:t>
            </a:r>
            <a:r>
              <a:rPr lang="de-CH" sz="1000" dirty="0" smtClean="0">
                <a:latin typeface="Garamond" panose="02020404030301010803" pitchFamily="18" charset="0"/>
              </a:rPr>
              <a:t> ETL </a:t>
            </a:r>
          </a:p>
          <a:p>
            <a:r>
              <a:rPr lang="de-CH" sz="1000" dirty="0" err="1" smtClean="0">
                <a:latin typeface="Garamond" panose="02020404030301010803" pitchFamily="18" charset="0"/>
              </a:rPr>
              <a:t>Amp</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0 (</a:t>
            </a:r>
            <a:r>
              <a:rPr lang="de-CH" sz="1000" dirty="0" err="1" smtClean="0">
                <a:latin typeface="Garamond" panose="02020404030301010803" pitchFamily="18" charset="0"/>
              </a:rPr>
              <a:t>saves</a:t>
            </a:r>
            <a:r>
              <a:rPr lang="de-CH" sz="1000" dirty="0" smtClean="0">
                <a:latin typeface="Garamond" panose="02020404030301010803" pitchFamily="18" charset="0"/>
              </a:rPr>
              <a:t> last </a:t>
            </a:r>
          </a:p>
          <a:p>
            <a:r>
              <a:rPr lang="de-CH" sz="1000" dirty="0" err="1" smtClean="0">
                <a:latin typeface="Garamond" panose="02020404030301010803" pitchFamily="18" charset="0"/>
              </a:rPr>
              <a:t>amplitude</a:t>
            </a:r>
            <a:r>
              <a:rPr lang="de-CH" sz="1000" dirty="0" smtClean="0">
                <a:latin typeface="Garamond" panose="02020404030301010803" pitchFamily="18" charset="0"/>
              </a:rPr>
              <a:t>)</a:t>
            </a:r>
          </a:p>
        </p:txBody>
      </p:sp>
      <p:cxnSp>
        <p:nvCxnSpPr>
          <p:cNvPr id="15" name="Straight Arrow Connector 14"/>
          <p:cNvCxnSpPr>
            <a:stCxn id="14" idx="1"/>
          </p:cNvCxnSpPr>
          <p:nvPr/>
        </p:nvCxnSpPr>
        <p:spPr>
          <a:xfrm flipH="1">
            <a:off x="4566151" y="1268760"/>
            <a:ext cx="446382" cy="3213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178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Main window: Parameters tab</a:t>
            </a:r>
            <a:endParaRPr lang="de-CH" sz="2000" dirty="0">
              <a:latin typeface="Garamond" panose="02020404030301010803" pitchFamily="18" charset="0"/>
            </a:endParaRPr>
          </a:p>
        </p:txBody>
      </p:sp>
      <p:pic>
        <p:nvPicPr>
          <p:cNvPr id="4" name="Picture 3" descr="mesoSPIM Main Windo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7864" y="627534"/>
            <a:ext cx="3164491" cy="4371950"/>
          </a:xfrm>
          <a:prstGeom prst="rect">
            <a:avLst/>
          </a:prstGeom>
        </p:spPr>
      </p:pic>
      <p:sp>
        <p:nvSpPr>
          <p:cNvPr id="5" name="TextBox 4"/>
          <p:cNvSpPr txBox="1"/>
          <p:nvPr/>
        </p:nvSpPr>
        <p:spPr>
          <a:xfrm>
            <a:off x="6732240" y="1779662"/>
            <a:ext cx="1071127" cy="246221"/>
          </a:xfrm>
          <a:prstGeom prst="rect">
            <a:avLst/>
          </a:prstGeom>
          <a:noFill/>
        </p:spPr>
        <p:txBody>
          <a:bodyPr wrap="none" rtlCol="0">
            <a:spAutoFit/>
          </a:bodyPr>
          <a:lstStyle/>
          <a:p>
            <a:r>
              <a:rPr lang="de-CH" sz="1000" dirty="0" err="1" smtClean="0">
                <a:latin typeface="Garamond" panose="02020404030301010803" pitchFamily="18" charset="0"/>
              </a:rPr>
              <a:t>Galvo</a:t>
            </a:r>
            <a:r>
              <a:rPr lang="de-CH" sz="1000" dirty="0" smtClean="0">
                <a:latin typeface="Garamond" panose="02020404030301010803" pitchFamily="18" charset="0"/>
              </a:rPr>
              <a:t> </a:t>
            </a:r>
            <a:r>
              <a:rPr lang="de-CH" sz="1000" dirty="0" err="1" smtClean="0">
                <a:latin typeface="Garamond" panose="02020404030301010803" pitchFamily="18" charset="0"/>
              </a:rPr>
              <a:t>parameters</a:t>
            </a:r>
            <a:endParaRPr lang="de-CH" sz="1000" dirty="0" smtClean="0">
              <a:latin typeface="Garamond" panose="02020404030301010803" pitchFamily="18" charset="0"/>
            </a:endParaRPr>
          </a:p>
        </p:txBody>
      </p:sp>
      <p:cxnSp>
        <p:nvCxnSpPr>
          <p:cNvPr id="6" name="Straight Arrow Connector 5"/>
          <p:cNvCxnSpPr/>
          <p:nvPr/>
        </p:nvCxnSpPr>
        <p:spPr>
          <a:xfrm flipH="1">
            <a:off x="6300192" y="2025883"/>
            <a:ext cx="936104" cy="19175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123728" y="836069"/>
            <a:ext cx="1173719" cy="400110"/>
          </a:xfrm>
          <a:prstGeom prst="rect">
            <a:avLst/>
          </a:prstGeom>
          <a:noFill/>
        </p:spPr>
        <p:txBody>
          <a:bodyPr wrap="none" rtlCol="0">
            <a:spAutoFit/>
          </a:bodyPr>
          <a:lstStyle/>
          <a:p>
            <a:r>
              <a:rPr lang="de-CH" sz="1000" dirty="0" smtClean="0">
                <a:latin typeface="Garamond" panose="02020404030301010803" pitchFamily="18" charset="0"/>
              </a:rPr>
              <a:t>Camera exposure &amp;</a:t>
            </a:r>
          </a:p>
          <a:p>
            <a:r>
              <a:rPr lang="de-CH" sz="1000" dirty="0" smtClean="0">
                <a:latin typeface="Garamond" panose="02020404030301010803" pitchFamily="18" charset="0"/>
              </a:rPr>
              <a:t>Line interval</a:t>
            </a:r>
          </a:p>
        </p:txBody>
      </p:sp>
      <p:cxnSp>
        <p:nvCxnSpPr>
          <p:cNvPr id="8" name="Straight Arrow Connector 7"/>
          <p:cNvCxnSpPr/>
          <p:nvPr/>
        </p:nvCxnSpPr>
        <p:spPr>
          <a:xfrm>
            <a:off x="2592415" y="1263411"/>
            <a:ext cx="971473" cy="8420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923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esoSPIM-Control: Camera Windo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7784" y="692720"/>
            <a:ext cx="4821182" cy="4234755"/>
          </a:xfrm>
          <a:prstGeom prst="rect">
            <a:avLst/>
          </a:prstGeom>
        </p:spPr>
      </p:pic>
      <p:sp>
        <p:nvSpPr>
          <p:cNvPr id="6"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Camera window</a:t>
            </a:r>
            <a:endParaRPr lang="de-CH" sz="2000" dirty="0">
              <a:latin typeface="Garamond" panose="02020404030301010803" pitchFamily="18" charset="0"/>
            </a:endParaRPr>
          </a:p>
        </p:txBody>
      </p:sp>
      <p:sp>
        <p:nvSpPr>
          <p:cNvPr id="7" name="TextBox 6"/>
          <p:cNvSpPr txBox="1"/>
          <p:nvPr/>
        </p:nvSpPr>
        <p:spPr>
          <a:xfrm>
            <a:off x="1118982" y="987574"/>
            <a:ext cx="1537600" cy="1477328"/>
          </a:xfrm>
          <a:prstGeom prst="rect">
            <a:avLst/>
          </a:prstGeom>
          <a:noFill/>
        </p:spPr>
        <p:txBody>
          <a:bodyPr wrap="none" rtlCol="0">
            <a:spAutoFit/>
          </a:bodyPr>
          <a:lstStyle/>
          <a:p>
            <a:r>
              <a:rPr lang="de-CH" sz="1000" dirty="0" smtClean="0">
                <a:latin typeface="Garamond" panose="02020404030301010803" pitchFamily="18" charset="0"/>
              </a:rPr>
              <a:t>Main camera window</a:t>
            </a:r>
          </a:p>
          <a:p>
            <a:r>
              <a:rPr lang="de-CH" sz="1000" dirty="0" smtClean="0">
                <a:latin typeface="Garamond" panose="02020404030301010803" pitchFamily="18" charset="0"/>
              </a:rPr>
              <a:t>With crosshairs for</a:t>
            </a:r>
          </a:p>
          <a:p>
            <a:r>
              <a:rPr lang="de-CH" sz="1000" dirty="0" smtClean="0">
                <a:latin typeface="Garamond" panose="02020404030301010803" pitchFamily="18" charset="0"/>
              </a:rPr>
              <a:t>ETL alignment</a:t>
            </a:r>
          </a:p>
          <a:p>
            <a:endParaRPr lang="de-CH" sz="1000" dirty="0">
              <a:latin typeface="Garamond" panose="02020404030301010803" pitchFamily="18" charset="0"/>
            </a:endParaRPr>
          </a:p>
          <a:p>
            <a:r>
              <a:rPr lang="de-CH" sz="1000" dirty="0" smtClean="0">
                <a:latin typeface="Garamond" panose="02020404030301010803" pitchFamily="18" charset="0"/>
              </a:rPr>
              <a:t>Mouse drag: Moves</a:t>
            </a:r>
          </a:p>
          <a:p>
            <a:r>
              <a:rPr lang="de-CH" sz="1000" dirty="0" smtClean="0">
                <a:latin typeface="Garamond" panose="02020404030301010803" pitchFamily="18" charset="0"/>
              </a:rPr>
              <a:t>View </a:t>
            </a:r>
          </a:p>
          <a:p>
            <a:endParaRPr lang="de-CH" sz="1000" dirty="0">
              <a:latin typeface="Garamond" panose="02020404030301010803" pitchFamily="18" charset="0"/>
            </a:endParaRPr>
          </a:p>
          <a:p>
            <a:r>
              <a:rPr lang="de-CH" sz="1000" dirty="0" smtClean="0">
                <a:latin typeface="Garamond" panose="02020404030301010803" pitchFamily="18" charset="0"/>
              </a:rPr>
              <a:t>Mousewheel: Zoom in/out</a:t>
            </a:r>
          </a:p>
          <a:p>
            <a:r>
              <a:rPr lang="de-CH" sz="1000" dirty="0" smtClean="0">
                <a:latin typeface="Garamond" panose="02020404030301010803" pitchFamily="18" charset="0"/>
              </a:rPr>
              <a:t>(not the motorized zoom)</a:t>
            </a:r>
          </a:p>
        </p:txBody>
      </p:sp>
      <p:cxnSp>
        <p:nvCxnSpPr>
          <p:cNvPr id="9" name="Straight Arrow Connector 8"/>
          <p:cNvCxnSpPr/>
          <p:nvPr/>
        </p:nvCxnSpPr>
        <p:spPr>
          <a:xfrm>
            <a:off x="2311976" y="1358581"/>
            <a:ext cx="1006432" cy="428570"/>
          </a:xfrm>
          <a:prstGeom prst="straightConnector1">
            <a:avLst/>
          </a:prstGeom>
          <a:ln w="2857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7090600" y="1787151"/>
            <a:ext cx="937784" cy="565097"/>
          </a:xfrm>
          <a:prstGeom prst="straightConnector1">
            <a:avLst/>
          </a:prstGeom>
          <a:ln w="2857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48966" y="309811"/>
            <a:ext cx="1619354" cy="1477328"/>
          </a:xfrm>
          <a:prstGeom prst="rect">
            <a:avLst/>
          </a:prstGeom>
          <a:noFill/>
        </p:spPr>
        <p:txBody>
          <a:bodyPr wrap="none" rtlCol="0">
            <a:spAutoFit/>
          </a:bodyPr>
          <a:lstStyle/>
          <a:p>
            <a:r>
              <a:rPr lang="de-CH" sz="1000" dirty="0" smtClean="0">
                <a:latin typeface="Garamond" panose="02020404030301010803" pitchFamily="18" charset="0"/>
              </a:rPr>
              <a:t>Histogram:</a:t>
            </a:r>
          </a:p>
          <a:p>
            <a:endParaRPr lang="de-CH" sz="1000" dirty="0" smtClean="0">
              <a:latin typeface="Garamond" panose="02020404030301010803" pitchFamily="18" charset="0"/>
            </a:endParaRPr>
          </a:p>
          <a:p>
            <a:r>
              <a:rPr lang="de-CH" sz="1000" dirty="0" smtClean="0">
                <a:latin typeface="Garamond" panose="02020404030301010803" pitchFamily="18" charset="0"/>
              </a:rPr>
              <a:t>Mousewheel zooms</a:t>
            </a:r>
          </a:p>
          <a:p>
            <a:endParaRPr lang="de-CH" sz="1000" dirty="0" smtClean="0">
              <a:latin typeface="Garamond" panose="02020404030301010803" pitchFamily="18" charset="0"/>
            </a:endParaRPr>
          </a:p>
          <a:p>
            <a:r>
              <a:rPr lang="de-CH" sz="1000" dirty="0" smtClean="0">
                <a:latin typeface="Garamond" panose="02020404030301010803" pitchFamily="18" charset="0"/>
              </a:rPr>
              <a:t>Right click on the histogram:</a:t>
            </a:r>
          </a:p>
          <a:p>
            <a:r>
              <a:rPr lang="de-CH" sz="1000" dirty="0" smtClean="0">
                <a:latin typeface="Garamond" panose="02020404030301010803" pitchFamily="18" charset="0"/>
              </a:rPr>
              <a:t>Set range / autorange </a:t>
            </a:r>
          </a:p>
          <a:p>
            <a:endParaRPr lang="de-CH" sz="1000" dirty="0">
              <a:latin typeface="Garamond" panose="02020404030301010803" pitchFamily="18" charset="0"/>
            </a:endParaRPr>
          </a:p>
          <a:p>
            <a:r>
              <a:rPr lang="de-CH" sz="1000" dirty="0" smtClean="0">
                <a:latin typeface="Garamond" panose="02020404030301010803" pitchFamily="18" charset="0"/>
              </a:rPr>
              <a:t>Right click on the colorbar:</a:t>
            </a:r>
          </a:p>
          <a:p>
            <a:r>
              <a:rPr lang="de-CH" sz="1000" dirty="0" smtClean="0">
                <a:latin typeface="Garamond" panose="02020404030301010803" pitchFamily="18" charset="0"/>
              </a:rPr>
              <a:t>Select lookup table</a:t>
            </a:r>
          </a:p>
        </p:txBody>
      </p:sp>
    </p:spTree>
    <p:extLst>
      <p:ext uri="{BB962C8B-B14F-4D97-AF65-F5344CB8AC3E}">
        <p14:creationId xmlns:p14="http://schemas.microsoft.com/office/powerpoint/2010/main" val="3871054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55776" y="1851670"/>
            <a:ext cx="4608512"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I: </a:t>
            </a:r>
            <a:r>
              <a:rPr lang="de-CH" sz="3200" dirty="0" err="1" smtClean="0">
                <a:latin typeface="Garamond" panose="02020404030301010803" pitchFamily="18" charset="0"/>
              </a:rPr>
              <a:t>Specifications</a:t>
            </a:r>
            <a:endParaRPr lang="de-CH" sz="3200" dirty="0">
              <a:latin typeface="Garamond" panose="02020404030301010803" pitchFamily="18" charset="0"/>
            </a:endParaRPr>
          </a:p>
        </p:txBody>
      </p:sp>
    </p:spTree>
    <p:extLst>
      <p:ext uri="{BB962C8B-B14F-4D97-AF65-F5344CB8AC3E}">
        <p14:creationId xmlns:p14="http://schemas.microsoft.com/office/powerpoint/2010/main" val="3294308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Acquisition Manager</a:t>
            </a:r>
            <a:endParaRPr lang="de-CH" sz="2000" dirty="0">
              <a:latin typeface="Garamond" panose="02020404030301010803" pitchFamily="18" charset="0"/>
            </a:endParaRPr>
          </a:p>
        </p:txBody>
      </p:sp>
      <p:sp>
        <p:nvSpPr>
          <p:cNvPr id="6" name="TextBox 5"/>
          <p:cNvSpPr txBox="1"/>
          <p:nvPr/>
        </p:nvSpPr>
        <p:spPr>
          <a:xfrm>
            <a:off x="179512" y="501834"/>
            <a:ext cx="6912768" cy="400110"/>
          </a:xfrm>
          <a:prstGeom prst="rect">
            <a:avLst/>
          </a:prstGeom>
          <a:noFill/>
        </p:spPr>
        <p:txBody>
          <a:bodyPr wrap="square" rtlCol="0">
            <a:spAutoFit/>
          </a:bodyPr>
          <a:lstStyle/>
          <a:p>
            <a:r>
              <a:rPr lang="de-CH" sz="1000" dirty="0" smtClean="0">
                <a:latin typeface="Garamond" panose="02020404030301010803" pitchFamily="18" charset="0"/>
              </a:rPr>
              <a:t>The acquisition manager replaces the old stack tab in the main window</a:t>
            </a:r>
            <a:br>
              <a:rPr lang="de-CH" sz="1000" dirty="0" smtClean="0">
                <a:latin typeface="Garamond" panose="02020404030301010803" pitchFamily="18" charset="0"/>
              </a:rPr>
            </a:br>
            <a:r>
              <a:rPr lang="de-CH" sz="1000" dirty="0" smtClean="0">
                <a:latin typeface="Garamond" panose="02020404030301010803" pitchFamily="18" charset="0"/>
              </a:rPr>
              <a:t>A single row in this table describes an entire stack, the microscope acquires them one-by-one from top to bottom  </a:t>
            </a:r>
          </a:p>
        </p:txBody>
      </p:sp>
      <p:sp>
        <p:nvSpPr>
          <p:cNvPr id="7" name="TextBox 6"/>
          <p:cNvSpPr txBox="1"/>
          <p:nvPr/>
        </p:nvSpPr>
        <p:spPr>
          <a:xfrm>
            <a:off x="827584" y="939669"/>
            <a:ext cx="5112568" cy="400110"/>
          </a:xfrm>
          <a:prstGeom prst="rect">
            <a:avLst/>
          </a:prstGeom>
          <a:noFill/>
        </p:spPr>
        <p:txBody>
          <a:bodyPr wrap="square" rtlCol="0">
            <a:spAutoFit/>
          </a:bodyPr>
          <a:lstStyle/>
          <a:p>
            <a:r>
              <a:rPr lang="de-CH" sz="1000" b="1" dirty="0" smtClean="0">
                <a:latin typeface="Garamond" panose="02020404030301010803" pitchFamily="18" charset="0"/>
              </a:rPr>
              <a:t>The parameters shown in the table are the ones used for the respective acquisition, not the ones shown in the main window</a:t>
            </a:r>
            <a:endParaRPr lang="de-CH" sz="1000" b="1" dirty="0">
              <a:latin typeface="Garamond" panose="02020404030301010803" pitchFamily="18"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939669"/>
            <a:ext cx="429071" cy="388057"/>
          </a:xfrm>
          <a:prstGeom prst="rect">
            <a:avLst/>
          </a:prstGeom>
        </p:spPr>
      </p:pic>
      <p:sp>
        <p:nvSpPr>
          <p:cNvPr id="9" name="TextBox 8"/>
          <p:cNvSpPr txBox="1"/>
          <p:nvPr/>
        </p:nvSpPr>
        <p:spPr>
          <a:xfrm>
            <a:off x="827584" y="1365451"/>
            <a:ext cx="5112568" cy="400110"/>
          </a:xfrm>
          <a:prstGeom prst="rect">
            <a:avLst/>
          </a:prstGeom>
          <a:noFill/>
        </p:spPr>
        <p:txBody>
          <a:bodyPr wrap="square" rtlCol="0">
            <a:spAutoFit/>
          </a:bodyPr>
          <a:lstStyle/>
          <a:p>
            <a:r>
              <a:rPr lang="de-CH" sz="1000" b="1" dirty="0" smtClean="0">
                <a:latin typeface="Garamond" panose="02020404030301010803" pitchFamily="18" charset="0"/>
              </a:rPr>
              <a:t>When specifiying acquisitions, the stages should only be zeroed once, so that different stacks refer to the same coordinate system!</a:t>
            </a:r>
            <a:endParaRPr lang="de-CH" sz="1000" b="1" dirty="0">
              <a:latin typeface="Garamond" panose="02020404030301010803"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1365451"/>
            <a:ext cx="429071" cy="388057"/>
          </a:xfrm>
          <a:prstGeom prst="rect">
            <a:avLst/>
          </a:prstGeom>
        </p:spPr>
      </p:pic>
      <p:pic>
        <p:nvPicPr>
          <p:cNvPr id="2" name="Picture 1" descr="mesoSPIM Acquisition Manag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995686"/>
            <a:ext cx="9144000" cy="903546"/>
          </a:xfrm>
          <a:prstGeom prst="rect">
            <a:avLst/>
          </a:prstGeom>
        </p:spPr>
      </p:pic>
    </p:spTree>
    <p:extLst>
      <p:ext uri="{BB962C8B-B14F-4D97-AF65-F5344CB8AC3E}">
        <p14:creationId xmlns:p14="http://schemas.microsoft.com/office/powerpoint/2010/main" val="868759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mesoSPIM Acquisition Manag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83864"/>
            <a:ext cx="9144000" cy="903546"/>
          </a:xfrm>
          <a:prstGeom prst="rect">
            <a:avLst/>
          </a:prstGeom>
        </p:spPr>
      </p:pic>
      <p:sp>
        <p:nvSpPr>
          <p:cNvPr id="5"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Acquisition Manager</a:t>
            </a:r>
            <a:endParaRPr lang="de-CH" sz="2000" dirty="0">
              <a:latin typeface="Garamond" panose="02020404030301010803" pitchFamily="18" charset="0"/>
            </a:endParaRPr>
          </a:p>
        </p:txBody>
      </p:sp>
      <p:sp>
        <p:nvSpPr>
          <p:cNvPr id="6" name="Freeform 5"/>
          <p:cNvSpPr/>
          <p:nvPr/>
        </p:nvSpPr>
        <p:spPr>
          <a:xfrm>
            <a:off x="75520" y="2781300"/>
            <a:ext cx="3552825" cy="265642"/>
          </a:xfrm>
          <a:custGeom>
            <a:avLst/>
            <a:gdLst>
              <a:gd name="connsiteX0" fmla="*/ 0 w 5048250"/>
              <a:gd name="connsiteY0" fmla="*/ 0 h 242887"/>
              <a:gd name="connsiteX1" fmla="*/ 5048250 w 5048250"/>
              <a:gd name="connsiteY1" fmla="*/ 0 h 242887"/>
              <a:gd name="connsiteX2" fmla="*/ 5048250 w 5048250"/>
              <a:gd name="connsiteY2" fmla="*/ 119062 h 242887"/>
              <a:gd name="connsiteX3" fmla="*/ 3019425 w 5048250"/>
              <a:gd name="connsiteY3" fmla="*/ 104775 h 242887"/>
              <a:gd name="connsiteX4" fmla="*/ 3033713 w 5048250"/>
              <a:gd name="connsiteY4" fmla="*/ 242887 h 242887"/>
              <a:gd name="connsiteX5" fmla="*/ 2009775 w 5048250"/>
              <a:gd name="connsiteY5" fmla="*/ 228600 h 242887"/>
              <a:gd name="connsiteX6" fmla="*/ 2014538 w 5048250"/>
              <a:gd name="connsiteY6" fmla="*/ 109537 h 242887"/>
              <a:gd name="connsiteX7" fmla="*/ 9525 w 5048250"/>
              <a:gd name="connsiteY7" fmla="*/ 100012 h 242887"/>
              <a:gd name="connsiteX8" fmla="*/ 0 w 5048250"/>
              <a:gd name="connsiteY8" fmla="*/ 0 h 242887"/>
              <a:gd name="connsiteX0" fmla="*/ 0 w 5048250"/>
              <a:gd name="connsiteY0" fmla="*/ 0 h 247650"/>
              <a:gd name="connsiteX1" fmla="*/ 5048250 w 5048250"/>
              <a:gd name="connsiteY1" fmla="*/ 0 h 247650"/>
              <a:gd name="connsiteX2" fmla="*/ 5048250 w 5048250"/>
              <a:gd name="connsiteY2" fmla="*/ 119062 h 247650"/>
              <a:gd name="connsiteX3" fmla="*/ 3019425 w 5048250"/>
              <a:gd name="connsiteY3" fmla="*/ 104775 h 247650"/>
              <a:gd name="connsiteX4" fmla="*/ 3019425 w 5048250"/>
              <a:gd name="connsiteY4" fmla="*/ 247650 h 247650"/>
              <a:gd name="connsiteX5" fmla="*/ 2009775 w 5048250"/>
              <a:gd name="connsiteY5" fmla="*/ 228600 h 247650"/>
              <a:gd name="connsiteX6" fmla="*/ 2014538 w 5048250"/>
              <a:gd name="connsiteY6" fmla="*/ 109537 h 247650"/>
              <a:gd name="connsiteX7" fmla="*/ 9525 w 5048250"/>
              <a:gd name="connsiteY7" fmla="*/ 100012 h 247650"/>
              <a:gd name="connsiteX8" fmla="*/ 0 w 5048250"/>
              <a:gd name="connsiteY8" fmla="*/ 0 h 247650"/>
              <a:gd name="connsiteX0" fmla="*/ 0 w 5048250"/>
              <a:gd name="connsiteY0" fmla="*/ 0 h 257175"/>
              <a:gd name="connsiteX1" fmla="*/ 5048250 w 5048250"/>
              <a:gd name="connsiteY1" fmla="*/ 0 h 257175"/>
              <a:gd name="connsiteX2" fmla="*/ 5048250 w 5048250"/>
              <a:gd name="connsiteY2" fmla="*/ 119062 h 257175"/>
              <a:gd name="connsiteX3" fmla="*/ 3019425 w 5048250"/>
              <a:gd name="connsiteY3" fmla="*/ 104775 h 257175"/>
              <a:gd name="connsiteX4" fmla="*/ 3019425 w 5048250"/>
              <a:gd name="connsiteY4" fmla="*/ 247650 h 257175"/>
              <a:gd name="connsiteX5" fmla="*/ 2024063 w 5048250"/>
              <a:gd name="connsiteY5" fmla="*/ 257175 h 257175"/>
              <a:gd name="connsiteX6" fmla="*/ 2014538 w 5048250"/>
              <a:gd name="connsiteY6" fmla="*/ 109537 h 257175"/>
              <a:gd name="connsiteX7" fmla="*/ 9525 w 5048250"/>
              <a:gd name="connsiteY7" fmla="*/ 100012 h 257175"/>
              <a:gd name="connsiteX8" fmla="*/ 0 w 5048250"/>
              <a:gd name="connsiteY8" fmla="*/ 0 h 257175"/>
              <a:gd name="connsiteX0" fmla="*/ 0 w 5048250"/>
              <a:gd name="connsiteY0" fmla="*/ 0 h 257175"/>
              <a:gd name="connsiteX1" fmla="*/ 5048250 w 5048250"/>
              <a:gd name="connsiteY1" fmla="*/ 0 h 257175"/>
              <a:gd name="connsiteX2" fmla="*/ 5048250 w 5048250"/>
              <a:gd name="connsiteY2" fmla="*/ 119062 h 257175"/>
              <a:gd name="connsiteX3" fmla="*/ 3019425 w 5048250"/>
              <a:gd name="connsiteY3" fmla="*/ 104775 h 257175"/>
              <a:gd name="connsiteX4" fmla="*/ 3019425 w 5048250"/>
              <a:gd name="connsiteY4" fmla="*/ 247650 h 257175"/>
              <a:gd name="connsiteX5" fmla="*/ 2024063 w 5048250"/>
              <a:gd name="connsiteY5" fmla="*/ 257175 h 257175"/>
              <a:gd name="connsiteX6" fmla="*/ 1764771 w 5048250"/>
              <a:gd name="connsiteY6" fmla="*/ 101071 h 257175"/>
              <a:gd name="connsiteX7" fmla="*/ 9525 w 5048250"/>
              <a:gd name="connsiteY7" fmla="*/ 100012 h 257175"/>
              <a:gd name="connsiteX8" fmla="*/ 0 w 5048250"/>
              <a:gd name="connsiteY8" fmla="*/ 0 h 257175"/>
              <a:gd name="connsiteX0" fmla="*/ 0 w 5048250"/>
              <a:gd name="connsiteY0" fmla="*/ 0 h 252942"/>
              <a:gd name="connsiteX1" fmla="*/ 5048250 w 5048250"/>
              <a:gd name="connsiteY1" fmla="*/ 0 h 252942"/>
              <a:gd name="connsiteX2" fmla="*/ 5048250 w 5048250"/>
              <a:gd name="connsiteY2" fmla="*/ 119062 h 252942"/>
              <a:gd name="connsiteX3" fmla="*/ 3019425 w 5048250"/>
              <a:gd name="connsiteY3" fmla="*/ 104775 h 252942"/>
              <a:gd name="connsiteX4" fmla="*/ 3019425 w 5048250"/>
              <a:gd name="connsiteY4" fmla="*/ 247650 h 252942"/>
              <a:gd name="connsiteX5" fmla="*/ 1774297 w 5048250"/>
              <a:gd name="connsiteY5" fmla="*/ 252942 h 252942"/>
              <a:gd name="connsiteX6" fmla="*/ 1764771 w 5048250"/>
              <a:gd name="connsiteY6" fmla="*/ 101071 h 252942"/>
              <a:gd name="connsiteX7" fmla="*/ 9525 w 5048250"/>
              <a:gd name="connsiteY7" fmla="*/ 100012 h 252942"/>
              <a:gd name="connsiteX8" fmla="*/ 0 w 5048250"/>
              <a:gd name="connsiteY8" fmla="*/ 0 h 252942"/>
              <a:gd name="connsiteX0" fmla="*/ 0 w 5048250"/>
              <a:gd name="connsiteY0" fmla="*/ 0 h 268817"/>
              <a:gd name="connsiteX1" fmla="*/ 5048250 w 5048250"/>
              <a:gd name="connsiteY1" fmla="*/ 0 h 268817"/>
              <a:gd name="connsiteX2" fmla="*/ 5048250 w 5048250"/>
              <a:gd name="connsiteY2" fmla="*/ 119062 h 268817"/>
              <a:gd name="connsiteX3" fmla="*/ 3019425 w 5048250"/>
              <a:gd name="connsiteY3" fmla="*/ 104775 h 268817"/>
              <a:gd name="connsiteX4" fmla="*/ 3573992 w 5048250"/>
              <a:gd name="connsiteY4" fmla="*/ 268817 h 268817"/>
              <a:gd name="connsiteX5" fmla="*/ 1774297 w 5048250"/>
              <a:gd name="connsiteY5" fmla="*/ 252942 h 268817"/>
              <a:gd name="connsiteX6" fmla="*/ 1764771 w 5048250"/>
              <a:gd name="connsiteY6" fmla="*/ 101071 h 268817"/>
              <a:gd name="connsiteX7" fmla="*/ 9525 w 5048250"/>
              <a:gd name="connsiteY7" fmla="*/ 100012 h 268817"/>
              <a:gd name="connsiteX8" fmla="*/ 0 w 5048250"/>
              <a:gd name="connsiteY8" fmla="*/ 0 h 268817"/>
              <a:gd name="connsiteX0" fmla="*/ 0 w 5048250"/>
              <a:gd name="connsiteY0" fmla="*/ 0 h 268817"/>
              <a:gd name="connsiteX1" fmla="*/ 5048250 w 5048250"/>
              <a:gd name="connsiteY1" fmla="*/ 0 h 268817"/>
              <a:gd name="connsiteX2" fmla="*/ 5048250 w 5048250"/>
              <a:gd name="connsiteY2" fmla="*/ 119062 h 268817"/>
              <a:gd name="connsiteX3" fmla="*/ 3552825 w 5048250"/>
              <a:gd name="connsiteY3" fmla="*/ 96308 h 268817"/>
              <a:gd name="connsiteX4" fmla="*/ 3573992 w 5048250"/>
              <a:gd name="connsiteY4" fmla="*/ 268817 h 268817"/>
              <a:gd name="connsiteX5" fmla="*/ 1774297 w 5048250"/>
              <a:gd name="connsiteY5" fmla="*/ 252942 h 268817"/>
              <a:gd name="connsiteX6" fmla="*/ 1764771 w 5048250"/>
              <a:gd name="connsiteY6" fmla="*/ 101071 h 268817"/>
              <a:gd name="connsiteX7" fmla="*/ 9525 w 5048250"/>
              <a:gd name="connsiteY7" fmla="*/ 100012 h 268817"/>
              <a:gd name="connsiteX8" fmla="*/ 0 w 5048250"/>
              <a:gd name="connsiteY8" fmla="*/ 0 h 268817"/>
              <a:gd name="connsiteX0" fmla="*/ 0 w 5048250"/>
              <a:gd name="connsiteY0" fmla="*/ 0 h 268817"/>
              <a:gd name="connsiteX1" fmla="*/ 5048250 w 5048250"/>
              <a:gd name="connsiteY1" fmla="*/ 0 h 268817"/>
              <a:gd name="connsiteX2" fmla="*/ 3549650 w 5048250"/>
              <a:gd name="connsiteY2" fmla="*/ 38629 h 268817"/>
              <a:gd name="connsiteX3" fmla="*/ 3552825 w 5048250"/>
              <a:gd name="connsiteY3" fmla="*/ 96308 h 268817"/>
              <a:gd name="connsiteX4" fmla="*/ 3573992 w 5048250"/>
              <a:gd name="connsiteY4" fmla="*/ 268817 h 268817"/>
              <a:gd name="connsiteX5" fmla="*/ 1774297 w 5048250"/>
              <a:gd name="connsiteY5" fmla="*/ 252942 h 268817"/>
              <a:gd name="connsiteX6" fmla="*/ 1764771 w 5048250"/>
              <a:gd name="connsiteY6" fmla="*/ 101071 h 268817"/>
              <a:gd name="connsiteX7" fmla="*/ 9525 w 5048250"/>
              <a:gd name="connsiteY7" fmla="*/ 100012 h 268817"/>
              <a:gd name="connsiteX8" fmla="*/ 0 w 5048250"/>
              <a:gd name="connsiteY8" fmla="*/ 0 h 268817"/>
              <a:gd name="connsiteX0" fmla="*/ 0 w 3573992"/>
              <a:gd name="connsiteY0" fmla="*/ 12700 h 281517"/>
              <a:gd name="connsiteX1" fmla="*/ 3532717 w 3573992"/>
              <a:gd name="connsiteY1" fmla="*/ 0 h 281517"/>
              <a:gd name="connsiteX2" fmla="*/ 3549650 w 3573992"/>
              <a:gd name="connsiteY2" fmla="*/ 51329 h 281517"/>
              <a:gd name="connsiteX3" fmla="*/ 3552825 w 3573992"/>
              <a:gd name="connsiteY3" fmla="*/ 109008 h 281517"/>
              <a:gd name="connsiteX4" fmla="*/ 3573992 w 3573992"/>
              <a:gd name="connsiteY4" fmla="*/ 281517 h 281517"/>
              <a:gd name="connsiteX5" fmla="*/ 1774297 w 3573992"/>
              <a:gd name="connsiteY5" fmla="*/ 265642 h 281517"/>
              <a:gd name="connsiteX6" fmla="*/ 1764771 w 3573992"/>
              <a:gd name="connsiteY6" fmla="*/ 113771 h 281517"/>
              <a:gd name="connsiteX7" fmla="*/ 9525 w 3573992"/>
              <a:gd name="connsiteY7" fmla="*/ 112712 h 281517"/>
              <a:gd name="connsiteX8" fmla="*/ 0 w 3573992"/>
              <a:gd name="connsiteY8" fmla="*/ 12700 h 281517"/>
              <a:gd name="connsiteX0" fmla="*/ 0 w 3552825"/>
              <a:gd name="connsiteY0" fmla="*/ 12700 h 294217"/>
              <a:gd name="connsiteX1" fmla="*/ 3532717 w 3552825"/>
              <a:gd name="connsiteY1" fmla="*/ 0 h 294217"/>
              <a:gd name="connsiteX2" fmla="*/ 3549650 w 3552825"/>
              <a:gd name="connsiteY2" fmla="*/ 51329 h 294217"/>
              <a:gd name="connsiteX3" fmla="*/ 3552825 w 3552825"/>
              <a:gd name="connsiteY3" fmla="*/ 109008 h 294217"/>
              <a:gd name="connsiteX4" fmla="*/ 3544359 w 3552825"/>
              <a:gd name="connsiteY4" fmla="*/ 294217 h 294217"/>
              <a:gd name="connsiteX5" fmla="*/ 1774297 w 3552825"/>
              <a:gd name="connsiteY5" fmla="*/ 265642 h 294217"/>
              <a:gd name="connsiteX6" fmla="*/ 1764771 w 3552825"/>
              <a:gd name="connsiteY6" fmla="*/ 113771 h 294217"/>
              <a:gd name="connsiteX7" fmla="*/ 9525 w 3552825"/>
              <a:gd name="connsiteY7" fmla="*/ 112712 h 294217"/>
              <a:gd name="connsiteX8" fmla="*/ 0 w 3552825"/>
              <a:gd name="connsiteY8" fmla="*/ 12700 h 294217"/>
              <a:gd name="connsiteX0" fmla="*/ 0 w 3552825"/>
              <a:gd name="connsiteY0" fmla="*/ 12700 h 265642"/>
              <a:gd name="connsiteX1" fmla="*/ 3532717 w 3552825"/>
              <a:gd name="connsiteY1" fmla="*/ 0 h 265642"/>
              <a:gd name="connsiteX2" fmla="*/ 3549650 w 3552825"/>
              <a:gd name="connsiteY2" fmla="*/ 51329 h 265642"/>
              <a:gd name="connsiteX3" fmla="*/ 3552825 w 3552825"/>
              <a:gd name="connsiteY3" fmla="*/ 109008 h 265642"/>
              <a:gd name="connsiteX4" fmla="*/ 3531659 w 3552825"/>
              <a:gd name="connsiteY4" fmla="*/ 239184 h 265642"/>
              <a:gd name="connsiteX5" fmla="*/ 1774297 w 3552825"/>
              <a:gd name="connsiteY5" fmla="*/ 265642 h 265642"/>
              <a:gd name="connsiteX6" fmla="*/ 1764771 w 3552825"/>
              <a:gd name="connsiteY6" fmla="*/ 113771 h 265642"/>
              <a:gd name="connsiteX7" fmla="*/ 9525 w 3552825"/>
              <a:gd name="connsiteY7" fmla="*/ 112712 h 265642"/>
              <a:gd name="connsiteX8" fmla="*/ 0 w 3552825"/>
              <a:gd name="connsiteY8" fmla="*/ 12700 h 2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2825" h="265642">
                <a:moveTo>
                  <a:pt x="0" y="12700"/>
                </a:moveTo>
                <a:lnTo>
                  <a:pt x="3532717" y="0"/>
                </a:lnTo>
                <a:lnTo>
                  <a:pt x="3549650" y="51329"/>
                </a:lnTo>
                <a:lnTo>
                  <a:pt x="3552825" y="109008"/>
                </a:lnTo>
                <a:lnTo>
                  <a:pt x="3531659" y="239184"/>
                </a:lnTo>
                <a:lnTo>
                  <a:pt x="1774297" y="265642"/>
                </a:lnTo>
                <a:lnTo>
                  <a:pt x="1764771" y="113771"/>
                </a:lnTo>
                <a:lnTo>
                  <a:pt x="9525" y="112712"/>
                </a:lnTo>
                <a:lnTo>
                  <a:pt x="0" y="1270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7" name="TextBox 6"/>
          <p:cNvSpPr txBox="1"/>
          <p:nvPr/>
        </p:nvSpPr>
        <p:spPr>
          <a:xfrm>
            <a:off x="1603235" y="3131530"/>
            <a:ext cx="2160240" cy="246221"/>
          </a:xfrm>
          <a:prstGeom prst="rect">
            <a:avLst/>
          </a:prstGeom>
          <a:noFill/>
        </p:spPr>
        <p:txBody>
          <a:bodyPr wrap="square" rtlCol="0">
            <a:spAutoFit/>
          </a:bodyPr>
          <a:lstStyle/>
          <a:p>
            <a:r>
              <a:rPr lang="de-CH" sz="1000" b="1" dirty="0" smtClean="0">
                <a:solidFill>
                  <a:srgbClr val="385D8A"/>
                </a:solidFill>
                <a:latin typeface="Garamond" panose="02020404030301010803" pitchFamily="18" charset="0"/>
              </a:rPr>
              <a:t>Controls for table entries</a:t>
            </a:r>
          </a:p>
        </p:txBody>
      </p:sp>
      <p:sp>
        <p:nvSpPr>
          <p:cNvPr id="9" name="Freeform 8"/>
          <p:cNvSpPr/>
          <p:nvPr/>
        </p:nvSpPr>
        <p:spPr>
          <a:xfrm>
            <a:off x="3622494" y="2820655"/>
            <a:ext cx="1741594" cy="104775"/>
          </a:xfrm>
          <a:custGeom>
            <a:avLst/>
            <a:gdLst>
              <a:gd name="connsiteX0" fmla="*/ 0 w 2005012"/>
              <a:gd name="connsiteY0" fmla="*/ 0 h 104775"/>
              <a:gd name="connsiteX1" fmla="*/ 2005012 w 2005012"/>
              <a:gd name="connsiteY1" fmla="*/ 9525 h 104775"/>
              <a:gd name="connsiteX2" fmla="*/ 2005012 w 2005012"/>
              <a:gd name="connsiteY2" fmla="*/ 104775 h 104775"/>
              <a:gd name="connsiteX3" fmla="*/ 9525 w 2005012"/>
              <a:gd name="connsiteY3" fmla="*/ 100013 h 104775"/>
              <a:gd name="connsiteX4" fmla="*/ 0 w 2005012"/>
              <a:gd name="connsiteY4" fmla="*/ 0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5012" h="104775">
                <a:moveTo>
                  <a:pt x="0" y="0"/>
                </a:moveTo>
                <a:lnTo>
                  <a:pt x="2005012" y="9525"/>
                </a:lnTo>
                <a:lnTo>
                  <a:pt x="2005012" y="104775"/>
                </a:lnTo>
                <a:lnTo>
                  <a:pt x="9525" y="100013"/>
                </a:lnTo>
                <a:lnTo>
                  <a:pt x="0" y="0"/>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TextBox 9"/>
          <p:cNvSpPr txBox="1"/>
          <p:nvPr/>
        </p:nvSpPr>
        <p:spPr>
          <a:xfrm>
            <a:off x="3981133" y="1939478"/>
            <a:ext cx="1181734" cy="246221"/>
          </a:xfrm>
          <a:prstGeom prst="rect">
            <a:avLst/>
          </a:prstGeom>
          <a:noFill/>
        </p:spPr>
        <p:txBody>
          <a:bodyPr wrap="none" rtlCol="0">
            <a:spAutoFit/>
          </a:bodyPr>
          <a:lstStyle/>
          <a:p>
            <a:r>
              <a:rPr lang="de-CH" sz="1000" b="1" dirty="0" smtClean="0">
                <a:solidFill>
                  <a:srgbClr val="C00000"/>
                </a:solidFill>
                <a:latin typeface="Garamond" panose="02020404030301010803" pitchFamily="18" charset="0"/>
              </a:rPr>
              <a:t>Save &amp; load tables</a:t>
            </a:r>
          </a:p>
        </p:txBody>
      </p:sp>
      <p:sp>
        <p:nvSpPr>
          <p:cNvPr id="11" name="Freeform 10"/>
          <p:cNvSpPr/>
          <p:nvPr/>
        </p:nvSpPr>
        <p:spPr>
          <a:xfrm>
            <a:off x="6436398" y="2820655"/>
            <a:ext cx="2707602" cy="233363"/>
          </a:xfrm>
          <a:custGeom>
            <a:avLst/>
            <a:gdLst>
              <a:gd name="connsiteX0" fmla="*/ 0 w 1985962"/>
              <a:gd name="connsiteY0" fmla="*/ 0 h 233363"/>
              <a:gd name="connsiteX1" fmla="*/ 1985962 w 1985962"/>
              <a:gd name="connsiteY1" fmla="*/ 9525 h 233363"/>
              <a:gd name="connsiteX2" fmla="*/ 1985962 w 1985962"/>
              <a:gd name="connsiteY2" fmla="*/ 219075 h 233363"/>
              <a:gd name="connsiteX3" fmla="*/ 0 w 1985962"/>
              <a:gd name="connsiteY3" fmla="*/ 233363 h 233363"/>
              <a:gd name="connsiteX4" fmla="*/ 0 w 1985962"/>
              <a:gd name="connsiteY4" fmla="*/ 0 h 23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962" h="233363">
                <a:moveTo>
                  <a:pt x="0" y="0"/>
                </a:moveTo>
                <a:lnTo>
                  <a:pt x="1985962" y="9525"/>
                </a:lnTo>
                <a:lnTo>
                  <a:pt x="1985962" y="219075"/>
                </a:lnTo>
                <a:lnTo>
                  <a:pt x="0" y="233363"/>
                </a:lnTo>
                <a:lnTo>
                  <a:pt x="0" y="0"/>
                </a:lnTo>
                <a:close/>
              </a:path>
            </a:pathLst>
          </a:cu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TextBox 11"/>
          <p:cNvSpPr txBox="1"/>
          <p:nvPr/>
        </p:nvSpPr>
        <p:spPr>
          <a:xfrm>
            <a:off x="7164288" y="3106637"/>
            <a:ext cx="1622560" cy="400110"/>
          </a:xfrm>
          <a:prstGeom prst="rect">
            <a:avLst/>
          </a:prstGeom>
          <a:noFill/>
        </p:spPr>
        <p:txBody>
          <a:bodyPr wrap="none" rtlCol="0">
            <a:spAutoFit/>
          </a:bodyPr>
          <a:lstStyle/>
          <a:p>
            <a:r>
              <a:rPr lang="de-CH" sz="1000" b="1" dirty="0" smtClean="0">
                <a:solidFill>
                  <a:srgbClr val="00FF00"/>
                </a:solidFill>
                <a:latin typeface="Garamond" panose="02020404030301010803" pitchFamily="18" charset="0"/>
              </a:rPr>
              <a:t>Update parts of a selected </a:t>
            </a:r>
          </a:p>
          <a:p>
            <a:r>
              <a:rPr lang="de-CH" sz="1000" b="1" dirty="0" smtClean="0">
                <a:solidFill>
                  <a:srgbClr val="00FF00"/>
                </a:solidFill>
                <a:latin typeface="Garamond" panose="02020404030301010803" pitchFamily="18" charset="0"/>
              </a:rPr>
              <a:t>table entry &amp; preview</a:t>
            </a:r>
          </a:p>
        </p:txBody>
      </p:sp>
      <p:sp>
        <p:nvSpPr>
          <p:cNvPr id="18" name="TextBox 17"/>
          <p:cNvSpPr txBox="1"/>
          <p:nvPr/>
        </p:nvSpPr>
        <p:spPr>
          <a:xfrm>
            <a:off x="3657937" y="3713899"/>
            <a:ext cx="1295547" cy="400110"/>
          </a:xfrm>
          <a:prstGeom prst="rect">
            <a:avLst/>
          </a:prstGeom>
          <a:noFill/>
        </p:spPr>
        <p:txBody>
          <a:bodyPr wrap="none" rtlCol="0">
            <a:spAutoFit/>
          </a:bodyPr>
          <a:lstStyle/>
          <a:p>
            <a:r>
              <a:rPr lang="de-CH" sz="1000" b="1" dirty="0" smtClean="0">
                <a:latin typeface="Garamond" panose="02020404030301010803" pitchFamily="18" charset="0"/>
              </a:rPr>
              <a:t>Set folder </a:t>
            </a:r>
            <a:r>
              <a:rPr lang="de-CH" sz="1000" b="1" dirty="0" smtClean="0">
                <a:latin typeface="Garamond" panose="02020404030301010803" pitchFamily="18" charset="0"/>
              </a:rPr>
              <a:t>for saving </a:t>
            </a:r>
          </a:p>
          <a:p>
            <a:r>
              <a:rPr lang="de-CH" sz="1000" b="1" dirty="0" smtClean="0">
                <a:latin typeface="Garamond" panose="02020404030301010803" pitchFamily="18" charset="0"/>
              </a:rPr>
              <a:t>data </a:t>
            </a:r>
            <a:r>
              <a:rPr lang="de-CH" sz="1000" b="1" dirty="0" smtClean="0">
                <a:latin typeface="Garamond" panose="02020404030301010803" pitchFamily="18" charset="0"/>
              </a:rPr>
              <a:t>for </a:t>
            </a:r>
            <a:r>
              <a:rPr lang="de-CH" sz="1000" b="1" dirty="0" smtClean="0">
                <a:latin typeface="Garamond" panose="02020404030301010803" pitchFamily="18" charset="0"/>
              </a:rPr>
              <a:t>all</a:t>
            </a:r>
            <a:r>
              <a:rPr lang="de-CH" sz="1000" b="1" dirty="0">
                <a:latin typeface="Garamond" panose="02020404030301010803" pitchFamily="18" charset="0"/>
              </a:rPr>
              <a:t> </a:t>
            </a:r>
            <a:r>
              <a:rPr lang="de-CH" sz="1000" b="1" dirty="0" smtClean="0">
                <a:latin typeface="Garamond" panose="02020404030301010803" pitchFamily="18" charset="0"/>
              </a:rPr>
              <a:t>rows</a:t>
            </a:r>
          </a:p>
        </p:txBody>
      </p:sp>
      <p:cxnSp>
        <p:nvCxnSpPr>
          <p:cNvPr id="19" name="Straight Arrow Connector 18"/>
          <p:cNvCxnSpPr/>
          <p:nvPr/>
        </p:nvCxnSpPr>
        <p:spPr>
          <a:xfrm flipH="1" flipV="1">
            <a:off x="4185600" y="3024188"/>
            <a:ext cx="91334" cy="6897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304304" y="3730141"/>
            <a:ext cx="1471878" cy="246221"/>
          </a:xfrm>
          <a:prstGeom prst="rect">
            <a:avLst/>
          </a:prstGeom>
          <a:noFill/>
        </p:spPr>
        <p:txBody>
          <a:bodyPr wrap="none" rtlCol="0">
            <a:spAutoFit/>
          </a:bodyPr>
          <a:lstStyle/>
          <a:p>
            <a:r>
              <a:rPr lang="de-CH" sz="1000" b="1" dirty="0" smtClean="0">
                <a:latin typeface="Garamond" panose="02020404030301010803" pitchFamily="18" charset="0"/>
              </a:rPr>
              <a:t>Autogenerate filenames</a:t>
            </a:r>
          </a:p>
        </p:txBody>
      </p:sp>
      <p:cxnSp>
        <p:nvCxnSpPr>
          <p:cNvPr id="22" name="Straight Arrow Connector 21"/>
          <p:cNvCxnSpPr>
            <a:stCxn id="21" idx="0"/>
          </p:cNvCxnSpPr>
          <p:nvPr/>
        </p:nvCxnSpPr>
        <p:spPr>
          <a:xfrm flipH="1" flipV="1">
            <a:off x="5132522" y="3008189"/>
            <a:ext cx="907721" cy="72195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99592" y="3705315"/>
            <a:ext cx="949299" cy="246221"/>
          </a:xfrm>
          <a:prstGeom prst="rect">
            <a:avLst/>
          </a:prstGeom>
          <a:noFill/>
        </p:spPr>
        <p:txBody>
          <a:bodyPr wrap="none" rtlCol="0">
            <a:spAutoFit/>
          </a:bodyPr>
          <a:lstStyle/>
          <a:p>
            <a:r>
              <a:rPr lang="de-CH" sz="1000" b="1" dirty="0" smtClean="0">
                <a:latin typeface="Garamond" panose="02020404030301010803" pitchFamily="18" charset="0"/>
              </a:rPr>
              <a:t>Tiling wizard </a:t>
            </a:r>
          </a:p>
        </p:txBody>
      </p:sp>
      <p:cxnSp>
        <p:nvCxnSpPr>
          <p:cNvPr id="24" name="Straight Arrow Connector 23"/>
          <p:cNvCxnSpPr/>
          <p:nvPr/>
        </p:nvCxnSpPr>
        <p:spPr>
          <a:xfrm flipV="1">
            <a:off x="1081681" y="3043693"/>
            <a:ext cx="99429" cy="68971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61111" y="4004450"/>
            <a:ext cx="1962617" cy="553998"/>
          </a:xfrm>
          <a:prstGeom prst="rect">
            <a:avLst/>
          </a:prstGeom>
          <a:noFill/>
        </p:spPr>
        <p:txBody>
          <a:bodyPr wrap="square" rtlCol="0">
            <a:spAutoFit/>
          </a:bodyPr>
          <a:lstStyle/>
          <a:p>
            <a:r>
              <a:rPr lang="de-CH" sz="1000" b="1" dirty="0" smtClean="0">
                <a:latin typeface="Garamond" panose="02020404030301010803" pitchFamily="18" charset="0"/>
              </a:rPr>
              <a:t>Preview Selection:</a:t>
            </a:r>
          </a:p>
          <a:p>
            <a:r>
              <a:rPr lang="de-CH" sz="1000" b="1" dirty="0" smtClean="0">
                <a:latin typeface="Garamond" panose="02020404030301010803" pitchFamily="18" charset="0"/>
              </a:rPr>
              <a:t>Move to start position &amp; set up the microscope state accordingly</a:t>
            </a:r>
            <a:endParaRPr lang="de-CH" sz="1000" b="1" dirty="0" smtClean="0">
              <a:latin typeface="Garamond" panose="02020404030301010803" pitchFamily="18" charset="0"/>
            </a:endParaRPr>
          </a:p>
        </p:txBody>
      </p:sp>
      <p:cxnSp>
        <p:nvCxnSpPr>
          <p:cNvPr id="26" name="Straight Arrow Connector 25"/>
          <p:cNvCxnSpPr/>
          <p:nvPr/>
        </p:nvCxnSpPr>
        <p:spPr>
          <a:xfrm flipV="1">
            <a:off x="343200" y="3024188"/>
            <a:ext cx="0" cy="100835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38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15816" y="1860072"/>
            <a:ext cx="396044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V: Startup</a:t>
            </a:r>
            <a:endParaRPr lang="de-CH" sz="3200" dirty="0">
              <a:latin typeface="Garamond" panose="02020404030301010803" pitchFamily="18" charset="0"/>
            </a:endParaRPr>
          </a:p>
        </p:txBody>
      </p:sp>
    </p:spTree>
    <p:extLst>
      <p:ext uri="{BB962C8B-B14F-4D97-AF65-F5344CB8AC3E}">
        <p14:creationId xmlns:p14="http://schemas.microsoft.com/office/powerpoint/2010/main" val="41680174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latin typeface="Garamond" panose="02020404030301010803" pitchFamily="18" charset="0"/>
              </a:rPr>
              <a:t>Startup </a:t>
            </a:r>
            <a:r>
              <a:rPr lang="de-CH" dirty="0" err="1" smtClean="0">
                <a:latin typeface="Garamond" panose="02020404030301010803" pitchFamily="18" charset="0"/>
              </a:rPr>
              <a:t>procedure</a:t>
            </a:r>
            <a:endParaRPr lang="de-CH" dirty="0">
              <a:latin typeface="Garamond" panose="02020404030301010803" pitchFamily="18" charset="0"/>
            </a:endParaRPr>
          </a:p>
        </p:txBody>
      </p:sp>
      <p:sp>
        <p:nvSpPr>
          <p:cNvPr id="3" name="Content Placeholder 2"/>
          <p:cNvSpPr>
            <a:spLocks noGrp="1"/>
          </p:cNvSpPr>
          <p:nvPr>
            <p:ph idx="1"/>
          </p:nvPr>
        </p:nvSpPr>
        <p:spPr/>
        <p:txBody>
          <a:bodyPr>
            <a:normAutofit/>
          </a:bodyPr>
          <a:lstStyle/>
          <a:p>
            <a:r>
              <a:rPr lang="de-CH" sz="2000" dirty="0" smtClean="0">
                <a:latin typeface="Garamond" panose="02020404030301010803" pitchFamily="18" charset="0"/>
              </a:rPr>
              <a:t>Switch L+R Shutters &amp; Galvos on &amp; Activate Galvos! (long press on the enable button till the second light blinks shortly)</a:t>
            </a:r>
          </a:p>
          <a:p>
            <a:r>
              <a:rPr lang="de-CH" sz="2000" dirty="0" smtClean="0">
                <a:latin typeface="Garamond" panose="02020404030301010803" pitchFamily="18" charset="0"/>
              </a:rPr>
              <a:t>Switch Laser + </a:t>
            </a:r>
            <a:r>
              <a:rPr lang="de-CH" sz="2000" dirty="0" err="1" smtClean="0">
                <a:latin typeface="Garamond" panose="02020404030301010803" pitchFamily="18" charset="0"/>
              </a:rPr>
              <a:t>Camera</a:t>
            </a:r>
            <a:r>
              <a:rPr lang="de-CH" sz="2000" dirty="0" smtClean="0">
                <a:latin typeface="Garamond" panose="02020404030301010803" pitchFamily="18" charset="0"/>
              </a:rPr>
              <a:t> on</a:t>
            </a:r>
          </a:p>
          <a:p>
            <a:r>
              <a:rPr lang="de-CH" sz="2000" dirty="0" smtClean="0">
                <a:latin typeface="Garamond" panose="02020404030301010803" pitchFamily="18" charset="0"/>
              </a:rPr>
              <a:t>Start mesoSPIM-control.py (in a console: «python mesoSPIM-control.py»)</a:t>
            </a:r>
            <a:endParaRPr lang="de-CH" sz="2000" dirty="0">
              <a:latin typeface="Garamond" panose="02020404030301010803" pitchFamily="18" charset="0"/>
            </a:endParaRPr>
          </a:p>
        </p:txBody>
      </p:sp>
    </p:spTree>
    <p:extLst>
      <p:ext uri="{BB962C8B-B14F-4D97-AF65-F5344CB8AC3E}">
        <p14:creationId xmlns:p14="http://schemas.microsoft.com/office/powerpoint/2010/main" val="3342872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67544" y="202332"/>
            <a:ext cx="8229600" cy="857250"/>
          </a:xfrm>
        </p:spPr>
        <p:txBody>
          <a:bodyPr>
            <a:normAutofit/>
          </a:bodyPr>
          <a:lstStyle/>
          <a:p>
            <a:r>
              <a:rPr lang="de-CH" sz="3200" dirty="0" err="1" smtClean="0">
                <a:latin typeface="Garamond" panose="02020404030301010803" pitchFamily="18" charset="0"/>
              </a:rPr>
              <a:t>mesoSPIM-control</a:t>
            </a:r>
            <a:r>
              <a:rPr lang="de-CH" sz="3200" dirty="0" smtClean="0">
                <a:latin typeface="Garamond" panose="02020404030301010803" pitchFamily="18" charset="0"/>
              </a:rPr>
              <a:t>: Startup I</a:t>
            </a:r>
            <a:endParaRPr lang="de-CH" sz="3200" dirty="0">
              <a:latin typeface="Garamond" panose="02020404030301010803" pitchFamily="18" charset="0"/>
            </a:endParaRPr>
          </a:p>
        </p:txBody>
      </p:sp>
      <p:pic>
        <p:nvPicPr>
          <p:cNvPr id="5" name="Picture 4" descr="Open microscope configuration fil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44" y="1059582"/>
            <a:ext cx="4493966" cy="3291830"/>
          </a:xfrm>
          <a:prstGeom prst="rect">
            <a:avLst/>
          </a:prstGeom>
        </p:spPr>
      </p:pic>
      <p:sp>
        <p:nvSpPr>
          <p:cNvPr id="6" name="TextBox 5"/>
          <p:cNvSpPr txBox="1"/>
          <p:nvPr/>
        </p:nvSpPr>
        <p:spPr>
          <a:xfrm>
            <a:off x="1114597" y="4515965"/>
            <a:ext cx="6857968" cy="400110"/>
          </a:xfrm>
          <a:prstGeom prst="rect">
            <a:avLst/>
          </a:prstGeom>
          <a:noFill/>
        </p:spPr>
        <p:txBody>
          <a:bodyPr wrap="none" rtlCol="0">
            <a:spAutoFit/>
          </a:bodyPr>
          <a:lstStyle/>
          <a:p>
            <a:pPr marL="228600" indent="-228600">
              <a:buAutoNum type="arabicPeriod"/>
            </a:pPr>
            <a:r>
              <a:rPr lang="de-CH" sz="1000" dirty="0" err="1" smtClean="0">
                <a:latin typeface="Garamond" panose="02020404030301010803" pitchFamily="18" charset="0"/>
              </a:rPr>
              <a:t>Choose</a:t>
            </a:r>
            <a:r>
              <a:rPr lang="de-CH" sz="1000" dirty="0" smtClean="0">
                <a:latin typeface="Garamond" panose="02020404030301010803" pitchFamily="18" charset="0"/>
              </a:rPr>
              <a:t> </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t>
            </a:r>
            <a:r>
              <a:rPr lang="de-CH" sz="1000" dirty="0" err="1" smtClean="0">
                <a:latin typeface="Garamond" panose="02020404030301010803" pitchFamily="18" charset="0"/>
              </a:rPr>
              <a:t>according</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your</a:t>
            </a:r>
            <a:r>
              <a:rPr lang="de-CH" sz="1000" dirty="0" smtClean="0">
                <a:latin typeface="Garamond" panose="02020404030301010803" pitchFamily="18" charset="0"/>
              </a:rPr>
              <a:t> </a:t>
            </a:r>
            <a:r>
              <a:rPr lang="de-CH" sz="1000" dirty="0" err="1" smtClean="0">
                <a:latin typeface="Garamond" panose="02020404030301010803" pitchFamily="18" charset="0"/>
              </a:rPr>
              <a:t>setup</a:t>
            </a:r>
            <a:r>
              <a:rPr lang="de-CH" sz="1000" dirty="0" smtClean="0">
                <a:latin typeface="Garamond" panose="02020404030301010803" pitchFamily="18" charset="0"/>
              </a:rPr>
              <a:t>. This </a:t>
            </a:r>
            <a:r>
              <a:rPr lang="de-CH" sz="1000" dirty="0" err="1" smtClean="0">
                <a:latin typeface="Garamond" panose="02020404030301010803" pitchFamily="18" charset="0"/>
              </a:rPr>
              <a:t>is</a:t>
            </a:r>
            <a:r>
              <a:rPr lang="de-CH" sz="1000" dirty="0" smtClean="0">
                <a:latin typeface="Garamond" panose="02020404030301010803" pitchFamily="18" charset="0"/>
              </a:rPr>
              <a:t> a .</a:t>
            </a:r>
            <a:r>
              <a:rPr lang="de-CH" sz="1000" dirty="0" err="1" smtClean="0">
                <a:latin typeface="Garamond" panose="02020404030301010803" pitchFamily="18" charset="0"/>
              </a:rPr>
              <a:t>py</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t>
            </a:r>
            <a:r>
              <a:rPr lang="de-CH" sz="1000" dirty="0" err="1" smtClean="0">
                <a:latin typeface="Garamond" panose="02020404030301010803" pitchFamily="18" charset="0"/>
              </a:rPr>
              <a:t>containing</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microscope</a:t>
            </a:r>
            <a:r>
              <a:rPr lang="de-CH" sz="1000" dirty="0" smtClean="0">
                <a:latin typeface="Garamond" panose="02020404030301010803" pitchFamily="18" charset="0"/>
              </a:rPr>
              <a:t> </a:t>
            </a:r>
            <a:r>
              <a:rPr lang="de-CH" sz="1000" dirty="0" err="1" smtClean="0">
                <a:latin typeface="Garamond" panose="02020404030301010803" pitchFamily="18" charset="0"/>
              </a:rPr>
              <a:t>configuration</a:t>
            </a:r>
            <a:r>
              <a:rPr lang="de-CH" sz="1000" dirty="0" smtClean="0">
                <a:latin typeface="Garamond" panose="02020404030301010803" pitchFamily="18" charset="0"/>
              </a:rPr>
              <a:t>, NOT a ETL-parameter </a:t>
            </a:r>
            <a:r>
              <a:rPr lang="de-CH" sz="1000" dirty="0" err="1" smtClean="0">
                <a:latin typeface="Garamond" panose="02020404030301010803" pitchFamily="18" charset="0"/>
              </a:rPr>
              <a:t>file</a:t>
            </a:r>
            <a:r>
              <a:rPr lang="de-CH" sz="1000" dirty="0" smtClean="0">
                <a:latin typeface="Garamond" panose="02020404030301010803" pitchFamily="18" charset="0"/>
              </a:rPr>
              <a:t>.</a:t>
            </a:r>
          </a:p>
          <a:p>
            <a:pPr marL="228600" indent="-228600">
              <a:buAutoNum type="arabicPeriod"/>
            </a:pPr>
            <a:r>
              <a:rPr lang="de-CH" sz="1000" dirty="0" smtClean="0">
                <a:latin typeface="Garamond" panose="02020404030301010803" pitchFamily="18" charset="0"/>
              </a:rPr>
              <a:t>The </a:t>
            </a:r>
            <a:r>
              <a:rPr lang="de-CH" sz="1000" dirty="0" err="1" smtClean="0">
                <a:latin typeface="Garamond" panose="02020404030301010803" pitchFamily="18" charset="0"/>
              </a:rPr>
              <a:t>software</a:t>
            </a:r>
            <a:r>
              <a:rPr lang="de-CH" sz="1000" dirty="0" smtClean="0">
                <a:latin typeface="Garamond" panose="02020404030301010803" pitchFamily="18" charset="0"/>
              </a:rPr>
              <a:t> </a:t>
            </a:r>
            <a:r>
              <a:rPr lang="de-CH" sz="1000" dirty="0" err="1" smtClean="0">
                <a:latin typeface="Garamond" panose="02020404030301010803" pitchFamily="18" charset="0"/>
              </a:rPr>
              <a:t>takes</a:t>
            </a:r>
            <a:r>
              <a:rPr lang="de-CH" sz="1000" dirty="0" smtClean="0">
                <a:latin typeface="Garamond" panose="02020404030301010803" pitchFamily="18" charset="0"/>
              </a:rPr>
              <a:t> 10-15s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start</a:t>
            </a:r>
            <a:r>
              <a:rPr lang="de-CH" sz="1000" dirty="0" smtClean="0">
                <a:latin typeface="Garamond" panose="02020404030301010803" pitchFamily="18" charset="0"/>
              </a:rPr>
              <a:t> </a:t>
            </a:r>
            <a:r>
              <a:rPr lang="de-CH" sz="1000" dirty="0" err="1" smtClean="0">
                <a:latin typeface="Garamond" panose="02020404030301010803" pitchFamily="18" charset="0"/>
              </a:rPr>
              <a:t>while</a:t>
            </a:r>
            <a:r>
              <a:rPr lang="de-CH" sz="1000" dirty="0" smtClean="0">
                <a:latin typeface="Garamond" panose="02020404030301010803" pitchFamily="18" charset="0"/>
              </a:rPr>
              <a:t> </a:t>
            </a:r>
            <a:r>
              <a:rPr lang="de-CH" sz="1000" dirty="0" err="1" smtClean="0">
                <a:latin typeface="Garamond" panose="02020404030301010803" pitchFamily="18" charset="0"/>
              </a:rPr>
              <a:t>performing</a:t>
            </a:r>
            <a:r>
              <a:rPr lang="de-CH" sz="1000" dirty="0" smtClean="0">
                <a:latin typeface="Garamond" panose="02020404030301010803" pitchFamily="18" charset="0"/>
              </a:rPr>
              <a:t> a </a:t>
            </a:r>
            <a:r>
              <a:rPr lang="de-CH" sz="1000" dirty="0" err="1" smtClean="0">
                <a:latin typeface="Garamond" panose="02020404030301010803" pitchFamily="18" charset="0"/>
              </a:rPr>
              <a:t>reference</a:t>
            </a:r>
            <a:r>
              <a:rPr lang="de-CH" sz="1000" dirty="0" smtClean="0">
                <a:latin typeface="Garamond" panose="02020404030301010803" pitchFamily="18" charset="0"/>
              </a:rPr>
              <a:t> </a:t>
            </a:r>
            <a:r>
              <a:rPr lang="de-CH" sz="1000" dirty="0" err="1" smtClean="0">
                <a:latin typeface="Garamond" panose="02020404030301010803" pitchFamily="18" charset="0"/>
              </a:rPr>
              <a:t>move</a:t>
            </a:r>
            <a:r>
              <a:rPr lang="de-CH" sz="1000" dirty="0" smtClean="0">
                <a:latin typeface="Garamond" panose="02020404030301010803" pitchFamily="18" charset="0"/>
              </a:rPr>
              <a:t> </a:t>
            </a:r>
            <a:r>
              <a:rPr lang="de-CH" sz="1000" dirty="0" err="1" smtClean="0">
                <a:latin typeface="Garamond" panose="02020404030301010803" pitchFamily="18" charset="0"/>
              </a:rPr>
              <a:t>with</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focusing</a:t>
            </a:r>
            <a:r>
              <a:rPr lang="de-CH" sz="1000" dirty="0" smtClean="0">
                <a:latin typeface="Garamond" panose="02020404030301010803" pitchFamily="18" charset="0"/>
              </a:rPr>
              <a:t> </a:t>
            </a:r>
            <a:r>
              <a:rPr lang="de-CH" sz="1000" dirty="0" err="1" smtClean="0">
                <a:latin typeface="Garamond" panose="02020404030301010803" pitchFamily="18" charset="0"/>
              </a:rPr>
              <a:t>stage</a:t>
            </a:r>
            <a:endParaRPr lang="de-CH" sz="1000" dirty="0" smtClean="0">
              <a:latin typeface="Garamond" panose="02020404030301010803" pitchFamily="18" charset="0"/>
            </a:endParaRPr>
          </a:p>
        </p:txBody>
      </p:sp>
    </p:spTree>
    <p:extLst>
      <p:ext uri="{BB962C8B-B14F-4D97-AF65-F5344CB8AC3E}">
        <p14:creationId xmlns:p14="http://schemas.microsoft.com/office/powerpoint/2010/main" val="3287549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esoSPIM Main Windo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1840" y="987574"/>
            <a:ext cx="2953369" cy="4080271"/>
          </a:xfrm>
          <a:prstGeom prst="rect">
            <a:avLst/>
          </a:prstGeom>
        </p:spPr>
      </p:pic>
      <p:sp>
        <p:nvSpPr>
          <p:cNvPr id="4" name="Title 1"/>
          <p:cNvSpPr>
            <a:spLocks noGrp="1"/>
          </p:cNvSpPr>
          <p:nvPr>
            <p:ph type="title"/>
          </p:nvPr>
        </p:nvSpPr>
        <p:spPr>
          <a:xfrm>
            <a:off x="457200" y="205979"/>
            <a:ext cx="8229600" cy="857250"/>
          </a:xfrm>
        </p:spPr>
        <p:txBody>
          <a:bodyPr>
            <a:normAutofit/>
          </a:bodyPr>
          <a:lstStyle/>
          <a:p>
            <a:r>
              <a:rPr lang="de-CH" sz="3200" dirty="0" err="1" smtClean="0">
                <a:latin typeface="Garamond" panose="02020404030301010803" pitchFamily="18" charset="0"/>
              </a:rPr>
              <a:t>mesoSPIM-control</a:t>
            </a:r>
            <a:r>
              <a:rPr lang="de-CH" sz="3200" dirty="0" smtClean="0">
                <a:latin typeface="Garamond" panose="02020404030301010803" pitchFamily="18" charset="0"/>
              </a:rPr>
              <a:t>: Startup II</a:t>
            </a:r>
            <a:endParaRPr lang="de-CH" sz="3200" dirty="0">
              <a:latin typeface="Garamond" panose="02020404030301010803" pitchFamily="18" charset="0"/>
            </a:endParaRPr>
          </a:p>
        </p:txBody>
      </p:sp>
      <p:sp>
        <p:nvSpPr>
          <p:cNvPr id="6" name="TextBox 5"/>
          <p:cNvSpPr txBox="1"/>
          <p:nvPr/>
        </p:nvSpPr>
        <p:spPr>
          <a:xfrm>
            <a:off x="1259632" y="2428878"/>
            <a:ext cx="1834156" cy="246221"/>
          </a:xfrm>
          <a:prstGeom prst="rect">
            <a:avLst/>
          </a:prstGeom>
          <a:noFill/>
        </p:spPr>
        <p:txBody>
          <a:bodyPr wrap="none" rtlCol="0">
            <a:spAutoFit/>
          </a:bodyPr>
          <a:lstStyle/>
          <a:p>
            <a:r>
              <a:rPr lang="de-CH" sz="1000" dirty="0" smtClean="0">
                <a:latin typeface="Garamond" panose="02020404030301010803" pitchFamily="18" charset="0"/>
              </a:rPr>
              <a:t>3. Select </a:t>
            </a:r>
            <a:r>
              <a:rPr lang="de-CH" sz="1000" dirty="0" err="1" smtClean="0">
                <a:latin typeface="Garamond" panose="02020404030301010803" pitchFamily="18" charset="0"/>
              </a:rPr>
              <a:t>your</a:t>
            </a:r>
            <a:r>
              <a:rPr lang="de-CH" sz="1000" dirty="0" smtClean="0">
                <a:latin typeface="Garamond" panose="02020404030301010803" pitchFamily="18" charset="0"/>
              </a:rPr>
              <a:t> ETL </a:t>
            </a:r>
            <a:r>
              <a:rPr lang="de-CH" sz="1000" dirty="0" err="1" smtClean="0">
                <a:latin typeface="Garamond" panose="02020404030301010803" pitchFamily="18" charset="0"/>
              </a:rPr>
              <a:t>parameter</a:t>
            </a:r>
            <a:r>
              <a:rPr lang="de-CH" sz="1000" dirty="0" smtClean="0">
                <a:latin typeface="Garamond" panose="02020404030301010803" pitchFamily="18" charset="0"/>
              </a:rPr>
              <a:t> </a:t>
            </a:r>
            <a:r>
              <a:rPr lang="de-CH" sz="1000" dirty="0" err="1" smtClean="0">
                <a:latin typeface="Garamond" panose="02020404030301010803" pitchFamily="18" charset="0"/>
              </a:rPr>
              <a:t>file</a:t>
            </a:r>
            <a:endParaRPr lang="de-CH" sz="1000" dirty="0" smtClean="0">
              <a:latin typeface="Garamond" panose="02020404030301010803" pitchFamily="18" charset="0"/>
            </a:endParaRPr>
          </a:p>
        </p:txBody>
      </p:sp>
      <p:cxnSp>
        <p:nvCxnSpPr>
          <p:cNvPr id="7" name="Straight Arrow Connector 6"/>
          <p:cNvCxnSpPr/>
          <p:nvPr/>
        </p:nvCxnSpPr>
        <p:spPr>
          <a:xfrm>
            <a:off x="2123728" y="2675099"/>
            <a:ext cx="1080120" cy="18468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451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15816" y="1860072"/>
            <a:ext cx="396044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VI: Joystick</a:t>
            </a:r>
            <a:endParaRPr lang="de-CH" sz="3200" dirty="0">
              <a:latin typeface="Garamond" panose="02020404030301010803" pitchFamily="18" charset="0"/>
            </a:endParaRPr>
          </a:p>
        </p:txBody>
      </p:sp>
    </p:spTree>
    <p:extLst>
      <p:ext uri="{BB962C8B-B14F-4D97-AF65-F5344CB8AC3E}">
        <p14:creationId xmlns:p14="http://schemas.microsoft.com/office/powerpoint/2010/main" val="1243019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pim-user\Desktop\u_101684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31606"/>
            <a:ext cx="5984276" cy="530805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043608" y="719866"/>
            <a:ext cx="2160240" cy="523220"/>
            <a:chOff x="1043608" y="719866"/>
            <a:chExt cx="2160240" cy="523220"/>
          </a:xfrm>
        </p:grpSpPr>
        <p:sp>
          <p:nvSpPr>
            <p:cNvPr id="6" name="TextBox 5"/>
            <p:cNvSpPr txBox="1"/>
            <p:nvPr/>
          </p:nvSpPr>
          <p:spPr>
            <a:xfrm>
              <a:off x="1043608" y="719866"/>
              <a:ext cx="945965" cy="523220"/>
            </a:xfrm>
            <a:prstGeom prst="rect">
              <a:avLst/>
            </a:prstGeom>
            <a:noFill/>
          </p:spPr>
          <p:txBody>
            <a:bodyPr wrap="none" rtlCol="0">
              <a:spAutoFit/>
            </a:bodyPr>
            <a:lstStyle/>
            <a:p>
              <a:r>
                <a:rPr lang="de-CH" sz="1400" b="1" dirty="0" smtClean="0">
                  <a:solidFill>
                    <a:srgbClr val="FF33CC"/>
                  </a:solidFill>
                  <a:latin typeface="Garamond" panose="02020404030301010803" pitchFamily="18" charset="0"/>
                </a:rPr>
                <a:t>Lasers 1-6</a:t>
              </a:r>
            </a:p>
            <a:p>
              <a:r>
                <a:rPr lang="de-CH" sz="1400" b="1" dirty="0" smtClean="0">
                  <a:solidFill>
                    <a:srgbClr val="FF33CC"/>
                  </a:solidFill>
                  <a:latin typeface="Garamond" panose="02020404030301010803" pitchFamily="18" charset="0"/>
                </a:rPr>
                <a:t>(</a:t>
              </a:r>
              <a:r>
                <a:rPr lang="de-CH" sz="1400" b="1" dirty="0" err="1" smtClean="0">
                  <a:solidFill>
                    <a:srgbClr val="FF33CC"/>
                  </a:solidFill>
                  <a:latin typeface="Garamond" panose="02020404030301010803" pitchFamily="18" charset="0"/>
                </a:rPr>
                <a:t>or</a:t>
              </a:r>
              <a:r>
                <a:rPr lang="de-CH" sz="1400" b="1" dirty="0" smtClean="0">
                  <a:solidFill>
                    <a:srgbClr val="FF33CC"/>
                  </a:solidFill>
                  <a:latin typeface="Garamond" panose="02020404030301010803" pitchFamily="18" charset="0"/>
                </a:rPr>
                <a:t> 1-4)</a:t>
              </a:r>
            </a:p>
          </p:txBody>
        </p:sp>
        <p:cxnSp>
          <p:nvCxnSpPr>
            <p:cNvPr id="7" name="Straight Arrow Connector 6"/>
            <p:cNvCxnSpPr/>
            <p:nvPr/>
          </p:nvCxnSpPr>
          <p:spPr>
            <a:xfrm>
              <a:off x="1979712" y="873755"/>
              <a:ext cx="1224136" cy="95878"/>
            </a:xfrm>
            <a:prstGeom prst="straightConnector1">
              <a:avLst/>
            </a:prstGeom>
            <a:ln w="19050">
              <a:solidFill>
                <a:srgbClr val="FF33CC"/>
              </a:solidFill>
              <a:tailEnd type="arrow"/>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6084168" y="613917"/>
            <a:ext cx="966931" cy="307777"/>
          </a:xfrm>
          <a:prstGeom prst="rect">
            <a:avLst/>
          </a:prstGeom>
          <a:noFill/>
        </p:spPr>
        <p:txBody>
          <a:bodyPr wrap="none" rtlCol="0">
            <a:spAutoFit/>
          </a:bodyPr>
          <a:lstStyle/>
          <a:p>
            <a:r>
              <a:rPr lang="de-CH" sz="1400" b="1" dirty="0" smtClean="0">
                <a:solidFill>
                  <a:srgbClr val="FFC000"/>
                </a:solidFill>
                <a:latin typeface="Garamond" panose="02020404030301010803" pitchFamily="18" charset="0"/>
              </a:rPr>
              <a:t> 5: Unload</a:t>
            </a:r>
          </a:p>
        </p:txBody>
      </p:sp>
      <p:sp>
        <p:nvSpPr>
          <p:cNvPr id="12" name="TextBox 11"/>
          <p:cNvSpPr txBox="1"/>
          <p:nvPr/>
        </p:nvSpPr>
        <p:spPr>
          <a:xfrm>
            <a:off x="6162715" y="1027643"/>
            <a:ext cx="824265" cy="307777"/>
          </a:xfrm>
          <a:prstGeom prst="rect">
            <a:avLst/>
          </a:prstGeom>
          <a:noFill/>
        </p:spPr>
        <p:txBody>
          <a:bodyPr wrap="none" rtlCol="0">
            <a:spAutoFit/>
          </a:bodyPr>
          <a:lstStyle/>
          <a:p>
            <a:r>
              <a:rPr lang="de-CH" sz="1400" b="1" dirty="0" smtClean="0">
                <a:solidFill>
                  <a:srgbClr val="FFC000"/>
                </a:solidFill>
                <a:latin typeface="Garamond" panose="02020404030301010803" pitchFamily="18" charset="0"/>
              </a:rPr>
              <a:t>10: Load</a:t>
            </a:r>
          </a:p>
        </p:txBody>
      </p:sp>
      <p:cxnSp>
        <p:nvCxnSpPr>
          <p:cNvPr id="13" name="Straight Arrow Connector 12"/>
          <p:cNvCxnSpPr/>
          <p:nvPr/>
        </p:nvCxnSpPr>
        <p:spPr>
          <a:xfrm flipH="1">
            <a:off x="5580112" y="764863"/>
            <a:ext cx="582603" cy="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5580112" y="1181531"/>
            <a:ext cx="582603" cy="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251520" y="1780823"/>
            <a:ext cx="3096344" cy="769441"/>
            <a:chOff x="233275" y="937051"/>
            <a:chExt cx="3096344" cy="769441"/>
          </a:xfrm>
        </p:grpSpPr>
        <p:sp>
          <p:nvSpPr>
            <p:cNvPr id="18" name="TextBox 17"/>
            <p:cNvSpPr txBox="1"/>
            <p:nvPr/>
          </p:nvSpPr>
          <p:spPr>
            <a:xfrm>
              <a:off x="233275" y="937051"/>
              <a:ext cx="2287806" cy="769441"/>
            </a:xfrm>
            <a:prstGeom prst="rect">
              <a:avLst/>
            </a:prstGeom>
            <a:noFill/>
          </p:spPr>
          <p:txBody>
            <a:bodyPr wrap="none" rtlCol="0">
              <a:spAutoFit/>
            </a:bodyPr>
            <a:lstStyle/>
            <a:p>
              <a:r>
                <a:rPr lang="de-CH" sz="1100" b="1" dirty="0" smtClean="0">
                  <a:latin typeface="Garamond" panose="02020404030301010803" pitchFamily="18" charset="0"/>
                </a:rPr>
                <a:t>11 &amp; 12: </a:t>
              </a:r>
              <a:r>
                <a:rPr lang="de-CH" sz="1100" b="1" dirty="0" err="1" smtClean="0">
                  <a:latin typeface="Garamond" panose="02020404030301010803" pitchFamily="18" charset="0"/>
                </a:rPr>
                <a:t>Increase</a:t>
              </a:r>
              <a:r>
                <a:rPr lang="de-CH" sz="1100" b="1" dirty="0" smtClean="0">
                  <a:latin typeface="Garamond" panose="02020404030301010803" pitchFamily="18" charset="0"/>
                </a:rPr>
                <a:t> &amp; </a:t>
              </a:r>
              <a:r>
                <a:rPr lang="de-CH" sz="1100" b="1" dirty="0" err="1" smtClean="0">
                  <a:latin typeface="Garamond" panose="02020404030301010803" pitchFamily="18" charset="0"/>
                </a:rPr>
                <a:t>decrease</a:t>
              </a:r>
              <a:r>
                <a:rPr lang="de-CH" sz="1100" b="1" dirty="0" smtClean="0">
                  <a:latin typeface="Garamond" panose="02020404030301010803" pitchFamily="18" charset="0"/>
                </a:rPr>
                <a:t> Filter</a:t>
              </a:r>
            </a:p>
            <a:p>
              <a:r>
                <a:rPr lang="de-CH" sz="1100" b="1" dirty="0" smtClean="0">
                  <a:latin typeface="Garamond" panose="02020404030301010803" pitchFamily="18" charset="0"/>
                </a:rPr>
                <a:t>13 &amp; 14: </a:t>
              </a:r>
              <a:r>
                <a:rPr lang="de-CH" sz="1100" b="1" dirty="0" err="1" smtClean="0">
                  <a:latin typeface="Garamond" panose="02020404030301010803" pitchFamily="18" charset="0"/>
                </a:rPr>
                <a:t>Increase</a:t>
              </a:r>
              <a:r>
                <a:rPr lang="de-CH" sz="1100" b="1" dirty="0" smtClean="0">
                  <a:latin typeface="Garamond" panose="02020404030301010803" pitchFamily="18" charset="0"/>
                </a:rPr>
                <a:t> &amp; </a:t>
              </a:r>
              <a:r>
                <a:rPr lang="de-CH" sz="1100" b="1" dirty="0" err="1" smtClean="0">
                  <a:latin typeface="Garamond" panose="02020404030301010803" pitchFamily="18" charset="0"/>
                </a:rPr>
                <a:t>decrease</a:t>
              </a:r>
              <a:r>
                <a:rPr lang="de-CH" sz="1100" b="1" dirty="0" smtClean="0">
                  <a:latin typeface="Garamond" panose="02020404030301010803" pitchFamily="18" charset="0"/>
                </a:rPr>
                <a:t> Zoom</a:t>
              </a:r>
            </a:p>
            <a:p>
              <a:r>
                <a:rPr lang="de-CH" sz="1100" b="1" dirty="0" smtClean="0">
                  <a:latin typeface="Garamond" panose="02020404030301010803" pitchFamily="18" charset="0"/>
                </a:rPr>
                <a:t>15: Zero XYZ </a:t>
              </a:r>
            </a:p>
            <a:p>
              <a:r>
                <a:rPr lang="de-CH" sz="1100" b="1" dirty="0" smtClean="0">
                  <a:latin typeface="Garamond" panose="02020404030301010803" pitchFamily="18" charset="0"/>
                </a:rPr>
                <a:t>16: Zero Focus</a:t>
              </a:r>
            </a:p>
          </p:txBody>
        </p:sp>
        <p:cxnSp>
          <p:nvCxnSpPr>
            <p:cNvPr id="19" name="Straight Arrow Connector 18"/>
            <p:cNvCxnSpPr/>
            <p:nvPr/>
          </p:nvCxnSpPr>
          <p:spPr>
            <a:xfrm>
              <a:off x="2425157" y="1151915"/>
              <a:ext cx="904462" cy="144015"/>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428453" y="3435846"/>
            <a:ext cx="1847403" cy="523220"/>
            <a:chOff x="1356445" y="719866"/>
            <a:chExt cx="1847403" cy="523220"/>
          </a:xfrm>
        </p:grpSpPr>
        <p:sp>
          <p:nvSpPr>
            <p:cNvPr id="23" name="TextBox 22"/>
            <p:cNvSpPr txBox="1"/>
            <p:nvPr/>
          </p:nvSpPr>
          <p:spPr>
            <a:xfrm>
              <a:off x="1356445" y="719866"/>
              <a:ext cx="843501" cy="523220"/>
            </a:xfrm>
            <a:prstGeom prst="rect">
              <a:avLst/>
            </a:prstGeom>
            <a:noFill/>
          </p:spPr>
          <p:txBody>
            <a:bodyPr wrap="none" rtlCol="0">
              <a:spAutoFit/>
            </a:bodyPr>
            <a:lstStyle/>
            <a:p>
              <a:r>
                <a:rPr lang="de-CH" sz="1400" b="1" dirty="0" smtClean="0">
                  <a:solidFill>
                    <a:srgbClr val="FF33CC"/>
                  </a:solidFill>
                  <a:latin typeface="Garamond" panose="02020404030301010803" pitchFamily="18" charset="0"/>
                </a:rPr>
                <a:t>Laser</a:t>
              </a:r>
            </a:p>
            <a:p>
              <a:r>
                <a:rPr lang="de-CH" sz="1400" b="1" dirty="0" err="1" smtClean="0">
                  <a:solidFill>
                    <a:srgbClr val="FF33CC"/>
                  </a:solidFill>
                  <a:latin typeface="Garamond" panose="02020404030301010803" pitchFamily="18" charset="0"/>
                </a:rPr>
                <a:t>intensity</a:t>
              </a:r>
              <a:endParaRPr lang="de-CH" sz="1400" b="1" dirty="0">
                <a:solidFill>
                  <a:srgbClr val="FF33CC"/>
                </a:solidFill>
                <a:latin typeface="Garamond" panose="02020404030301010803" pitchFamily="18" charset="0"/>
              </a:endParaRPr>
            </a:p>
          </p:txBody>
        </p:sp>
        <p:cxnSp>
          <p:nvCxnSpPr>
            <p:cNvPr id="24" name="Straight Arrow Connector 23"/>
            <p:cNvCxnSpPr/>
            <p:nvPr/>
          </p:nvCxnSpPr>
          <p:spPr>
            <a:xfrm flipV="1">
              <a:off x="2199946" y="969633"/>
              <a:ext cx="1003902" cy="11843"/>
            </a:xfrm>
            <a:prstGeom prst="straightConnector1">
              <a:avLst/>
            </a:prstGeom>
            <a:ln w="19050">
              <a:solidFill>
                <a:srgbClr val="FF33CC"/>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5580112" y="3253359"/>
            <a:ext cx="2814393" cy="430887"/>
            <a:chOff x="-277094" y="889518"/>
            <a:chExt cx="2814393" cy="430887"/>
          </a:xfrm>
        </p:grpSpPr>
        <p:sp>
          <p:nvSpPr>
            <p:cNvPr id="26" name="TextBox 25"/>
            <p:cNvSpPr txBox="1"/>
            <p:nvPr/>
          </p:nvSpPr>
          <p:spPr>
            <a:xfrm>
              <a:off x="225448" y="889518"/>
              <a:ext cx="2311851" cy="430887"/>
            </a:xfrm>
            <a:prstGeom prst="rect">
              <a:avLst/>
            </a:prstGeom>
            <a:noFill/>
          </p:spPr>
          <p:txBody>
            <a:bodyPr wrap="none" rtlCol="0">
              <a:spAutoFit/>
            </a:bodyPr>
            <a:lstStyle/>
            <a:p>
              <a:endParaRPr lang="de-CH" sz="1100" b="1" dirty="0">
                <a:latin typeface="Garamond" panose="02020404030301010803" pitchFamily="18" charset="0"/>
              </a:endParaRPr>
            </a:p>
            <a:p>
              <a:r>
                <a:rPr lang="de-CH" sz="1100" b="1" dirty="0" smtClean="0">
                  <a:latin typeface="Garamond" panose="02020404030301010803" pitchFamily="18" charset="0"/>
                </a:rPr>
                <a:t>Stack controls currently deactivated</a:t>
              </a:r>
            </a:p>
          </p:txBody>
        </p:sp>
        <p:cxnSp>
          <p:nvCxnSpPr>
            <p:cNvPr id="27" name="Straight Arrow Connector 26"/>
            <p:cNvCxnSpPr/>
            <p:nvPr/>
          </p:nvCxnSpPr>
          <p:spPr>
            <a:xfrm flipH="1">
              <a:off x="-277094" y="1189600"/>
              <a:ext cx="510369" cy="362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5580112" y="2156073"/>
            <a:ext cx="1704927" cy="430887"/>
            <a:chOff x="-277094" y="937051"/>
            <a:chExt cx="1704927" cy="430887"/>
          </a:xfrm>
        </p:grpSpPr>
        <p:sp>
          <p:nvSpPr>
            <p:cNvPr id="30" name="TextBox 29"/>
            <p:cNvSpPr txBox="1"/>
            <p:nvPr/>
          </p:nvSpPr>
          <p:spPr>
            <a:xfrm>
              <a:off x="233275" y="937051"/>
              <a:ext cx="1194558" cy="430887"/>
            </a:xfrm>
            <a:prstGeom prst="rect">
              <a:avLst/>
            </a:prstGeom>
            <a:noFill/>
          </p:spPr>
          <p:txBody>
            <a:bodyPr wrap="none" rtlCol="0">
              <a:spAutoFit/>
            </a:bodyPr>
            <a:lstStyle/>
            <a:p>
              <a:r>
                <a:rPr lang="de-CH" sz="1100" b="1" dirty="0" smtClean="0">
                  <a:solidFill>
                    <a:srgbClr val="00FF00"/>
                  </a:solidFill>
                  <a:latin typeface="Garamond" panose="02020404030301010803" pitchFamily="18" charset="0"/>
                </a:rPr>
                <a:t>19: </a:t>
              </a:r>
              <a:r>
                <a:rPr lang="de-CH" sz="1100" b="1" dirty="0" err="1" smtClean="0">
                  <a:solidFill>
                    <a:srgbClr val="00FF00"/>
                  </a:solidFill>
                  <a:latin typeface="Garamond" panose="02020404030301010803" pitchFamily="18" charset="0"/>
                </a:rPr>
                <a:t>Left</a:t>
              </a:r>
              <a:r>
                <a:rPr lang="de-CH" sz="1100" b="1" dirty="0" smtClean="0">
                  <a:solidFill>
                    <a:srgbClr val="00FF00"/>
                  </a:solidFill>
                  <a:latin typeface="Garamond" panose="02020404030301010803" pitchFamily="18" charset="0"/>
                </a:rPr>
                <a:t> </a:t>
              </a:r>
              <a:r>
                <a:rPr lang="de-CH" sz="1100" b="1" dirty="0" err="1" smtClean="0">
                  <a:solidFill>
                    <a:srgbClr val="00FF00"/>
                  </a:solidFill>
                  <a:latin typeface="Garamond" panose="02020404030301010803" pitchFamily="18" charset="0"/>
                </a:rPr>
                <a:t>Shutter</a:t>
              </a:r>
              <a:endParaRPr lang="de-CH" sz="1100" b="1" dirty="0" smtClean="0">
                <a:solidFill>
                  <a:srgbClr val="00FF00"/>
                </a:solidFill>
                <a:latin typeface="Garamond" panose="02020404030301010803" pitchFamily="18" charset="0"/>
              </a:endParaRPr>
            </a:p>
            <a:p>
              <a:r>
                <a:rPr lang="de-CH" sz="1100" b="1" dirty="0" smtClean="0">
                  <a:solidFill>
                    <a:srgbClr val="00FF00"/>
                  </a:solidFill>
                  <a:latin typeface="Garamond" panose="02020404030301010803" pitchFamily="18" charset="0"/>
                </a:rPr>
                <a:t>20: </a:t>
              </a:r>
              <a:r>
                <a:rPr lang="de-CH" sz="1100" b="1" dirty="0" err="1" smtClean="0">
                  <a:solidFill>
                    <a:srgbClr val="00FF00"/>
                  </a:solidFill>
                  <a:latin typeface="Garamond" panose="02020404030301010803" pitchFamily="18" charset="0"/>
                </a:rPr>
                <a:t>Right</a:t>
              </a:r>
              <a:r>
                <a:rPr lang="de-CH" sz="1100" b="1" dirty="0" smtClean="0">
                  <a:solidFill>
                    <a:srgbClr val="00FF00"/>
                  </a:solidFill>
                  <a:latin typeface="Garamond" panose="02020404030301010803" pitchFamily="18" charset="0"/>
                </a:rPr>
                <a:t> </a:t>
              </a:r>
              <a:r>
                <a:rPr lang="de-CH" sz="1100" b="1" dirty="0" err="1" smtClean="0">
                  <a:solidFill>
                    <a:srgbClr val="00FF00"/>
                  </a:solidFill>
                  <a:latin typeface="Garamond" panose="02020404030301010803" pitchFamily="18" charset="0"/>
                </a:rPr>
                <a:t>Shutter</a:t>
              </a:r>
              <a:endParaRPr lang="de-CH" sz="1100" b="1" dirty="0" smtClean="0">
                <a:solidFill>
                  <a:srgbClr val="00FF00"/>
                </a:solidFill>
                <a:latin typeface="Garamond" panose="02020404030301010803" pitchFamily="18" charset="0"/>
              </a:endParaRPr>
            </a:p>
          </p:txBody>
        </p:sp>
        <p:cxnSp>
          <p:nvCxnSpPr>
            <p:cNvPr id="31" name="Straight Arrow Connector 30"/>
            <p:cNvCxnSpPr/>
            <p:nvPr/>
          </p:nvCxnSpPr>
          <p:spPr>
            <a:xfrm flipH="1">
              <a:off x="-277094" y="1134347"/>
              <a:ext cx="510369" cy="36294"/>
            </a:xfrm>
            <a:prstGeom prst="straightConnector1">
              <a:avLst/>
            </a:prstGeom>
            <a:ln w="19050">
              <a:solidFill>
                <a:srgbClr val="00FF00"/>
              </a:solidFill>
              <a:tailEnd type="arrow"/>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1701075" y="2787774"/>
            <a:ext cx="2222853" cy="261610"/>
            <a:chOff x="233275" y="937051"/>
            <a:chExt cx="2222853" cy="261610"/>
          </a:xfrm>
        </p:grpSpPr>
        <p:sp>
          <p:nvSpPr>
            <p:cNvPr id="33" name="TextBox 32"/>
            <p:cNvSpPr txBox="1"/>
            <p:nvPr/>
          </p:nvSpPr>
          <p:spPr>
            <a:xfrm>
              <a:off x="233275" y="937051"/>
              <a:ext cx="1281120" cy="261610"/>
            </a:xfrm>
            <a:prstGeom prst="rect">
              <a:avLst/>
            </a:prstGeom>
            <a:noFill/>
          </p:spPr>
          <p:txBody>
            <a:bodyPr wrap="none" rtlCol="0">
              <a:spAutoFit/>
            </a:bodyPr>
            <a:lstStyle/>
            <a:p>
              <a:r>
                <a:rPr lang="de-CH" sz="1100" b="1" dirty="0" smtClean="0">
                  <a:solidFill>
                    <a:srgbClr val="FF9900"/>
                  </a:solidFill>
                  <a:latin typeface="Garamond" panose="02020404030301010803" pitchFamily="18" charset="0"/>
                </a:rPr>
                <a:t>21: Live/</a:t>
              </a:r>
              <a:r>
                <a:rPr lang="de-CH" sz="1100" b="1" dirty="0" err="1" smtClean="0">
                  <a:solidFill>
                    <a:srgbClr val="FF9900"/>
                  </a:solidFill>
                  <a:latin typeface="Garamond" panose="02020404030301010803" pitchFamily="18" charset="0"/>
                </a:rPr>
                <a:t>Stop</a:t>
              </a:r>
              <a:r>
                <a:rPr lang="de-CH" sz="1100" b="1" dirty="0" smtClean="0">
                  <a:solidFill>
                    <a:srgbClr val="FF9900"/>
                  </a:solidFill>
                  <a:latin typeface="Garamond" panose="02020404030301010803" pitchFamily="18" charset="0"/>
                </a:rPr>
                <a:t> Live</a:t>
              </a:r>
            </a:p>
          </p:txBody>
        </p:sp>
        <p:cxnSp>
          <p:nvCxnSpPr>
            <p:cNvPr id="34" name="Straight Arrow Connector 33"/>
            <p:cNvCxnSpPr/>
            <p:nvPr/>
          </p:nvCxnSpPr>
          <p:spPr>
            <a:xfrm>
              <a:off x="1514396" y="1098053"/>
              <a:ext cx="941732" cy="36294"/>
            </a:xfrm>
            <a:prstGeom prst="straightConnector1">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2008882" y="3131130"/>
            <a:ext cx="2306392" cy="261610"/>
            <a:chOff x="149736" y="963569"/>
            <a:chExt cx="2306392" cy="261610"/>
          </a:xfrm>
        </p:grpSpPr>
        <p:sp>
          <p:nvSpPr>
            <p:cNvPr id="37" name="TextBox 36"/>
            <p:cNvSpPr txBox="1"/>
            <p:nvPr/>
          </p:nvSpPr>
          <p:spPr>
            <a:xfrm>
              <a:off x="149736" y="963569"/>
              <a:ext cx="930063" cy="261610"/>
            </a:xfrm>
            <a:prstGeom prst="rect">
              <a:avLst/>
            </a:prstGeom>
            <a:noFill/>
          </p:spPr>
          <p:txBody>
            <a:bodyPr wrap="none" rtlCol="0">
              <a:spAutoFit/>
            </a:bodyPr>
            <a:lstStyle/>
            <a:p>
              <a:r>
                <a:rPr lang="de-CH" sz="1100" b="1" dirty="0" err="1" smtClean="0">
                  <a:solidFill>
                    <a:srgbClr val="FF0000"/>
                  </a:solidFill>
                  <a:latin typeface="Garamond" panose="02020404030301010803" pitchFamily="18" charset="0"/>
                </a:rPr>
                <a:t>Stop</a:t>
              </a:r>
              <a:r>
                <a:rPr lang="de-CH" sz="1100" b="1" dirty="0" smtClean="0">
                  <a:solidFill>
                    <a:srgbClr val="FF0000"/>
                  </a:solidFill>
                  <a:latin typeface="Garamond" panose="02020404030301010803" pitchFamily="18" charset="0"/>
                </a:rPr>
                <a:t> Motion</a:t>
              </a:r>
            </a:p>
          </p:txBody>
        </p:sp>
        <p:cxnSp>
          <p:nvCxnSpPr>
            <p:cNvPr id="38" name="Straight Arrow Connector 37"/>
            <p:cNvCxnSpPr>
              <a:stCxn id="37" idx="3"/>
            </p:cNvCxnSpPr>
            <p:nvPr/>
          </p:nvCxnSpPr>
          <p:spPr>
            <a:xfrm flipV="1">
              <a:off x="1079799" y="967249"/>
              <a:ext cx="1376329" cy="1271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4499992" y="3191741"/>
            <a:ext cx="3654564" cy="1900288"/>
            <a:chOff x="-440307" y="962361"/>
            <a:chExt cx="6901445" cy="346390"/>
          </a:xfrm>
        </p:grpSpPr>
        <p:sp>
          <p:nvSpPr>
            <p:cNvPr id="42" name="TextBox 41"/>
            <p:cNvSpPr txBox="1"/>
            <p:nvPr/>
          </p:nvSpPr>
          <p:spPr>
            <a:xfrm>
              <a:off x="2293499" y="1075926"/>
              <a:ext cx="4167639" cy="232825"/>
            </a:xfrm>
            <a:prstGeom prst="rect">
              <a:avLst/>
            </a:prstGeom>
            <a:noFill/>
          </p:spPr>
          <p:txBody>
            <a:bodyPr wrap="square" rtlCol="0">
              <a:spAutoFit/>
            </a:bodyPr>
            <a:lstStyle/>
            <a:p>
              <a:r>
                <a:rPr lang="de-CH" sz="1100" b="1" dirty="0" smtClean="0">
                  <a:solidFill>
                    <a:srgbClr val="0070C0"/>
                  </a:solidFill>
                  <a:latin typeface="Garamond" panose="02020404030301010803" pitchFamily="18" charset="0"/>
                </a:rPr>
                <a:t>BLUE:</a:t>
              </a:r>
            </a:p>
            <a:p>
              <a:r>
                <a:rPr lang="de-CH" sz="1100" b="1" dirty="0" smtClean="0">
                  <a:solidFill>
                    <a:srgbClr val="0070C0"/>
                  </a:solidFill>
                  <a:latin typeface="Garamond" panose="02020404030301010803" pitchFamily="18" charset="0"/>
                </a:rPr>
                <a:t>Joystick X (</a:t>
              </a:r>
              <a:r>
                <a:rPr lang="de-CH" sz="1100" b="1" dirty="0" err="1" smtClean="0">
                  <a:solidFill>
                    <a:srgbClr val="0070C0"/>
                  </a:solidFill>
                  <a:latin typeface="Garamond" panose="02020404030301010803" pitchFamily="18" charset="0"/>
                </a:rPr>
                <a:t>Left-Right</a:t>
              </a:r>
              <a:r>
                <a:rPr lang="de-CH" sz="1100" b="1" dirty="0" smtClean="0">
                  <a:solidFill>
                    <a:srgbClr val="0070C0"/>
                  </a:solidFill>
                  <a:latin typeface="Garamond" panose="02020404030301010803" pitchFamily="18" charset="0"/>
                </a:rPr>
                <a:t>): Sample X</a:t>
              </a:r>
            </a:p>
            <a:p>
              <a:r>
                <a:rPr lang="de-CH" sz="1100" b="1" dirty="0" smtClean="0">
                  <a:solidFill>
                    <a:srgbClr val="0070C0"/>
                  </a:solidFill>
                  <a:latin typeface="Garamond" panose="02020404030301010803" pitchFamily="18" charset="0"/>
                </a:rPr>
                <a:t>Joystick Y (Top-Down): Sample Y</a:t>
              </a:r>
            </a:p>
            <a:p>
              <a:r>
                <a:rPr lang="de-CH" sz="1100" b="1" dirty="0" smtClean="0">
                  <a:solidFill>
                    <a:srgbClr val="FF0000"/>
                  </a:solidFill>
                  <a:latin typeface="Garamond" panose="02020404030301010803" pitchFamily="18" charset="0"/>
                </a:rPr>
                <a:t>RED: </a:t>
              </a:r>
            </a:p>
            <a:p>
              <a:r>
                <a:rPr lang="de-CH" sz="1100" b="1" dirty="0" smtClean="0">
                  <a:solidFill>
                    <a:srgbClr val="FF0000"/>
                  </a:solidFill>
                  <a:latin typeface="Garamond" panose="02020404030301010803" pitchFamily="18" charset="0"/>
                </a:rPr>
                <a:t>Joystick X (</a:t>
              </a:r>
              <a:r>
                <a:rPr lang="de-CH" sz="1100" b="1" dirty="0" err="1" smtClean="0">
                  <a:solidFill>
                    <a:srgbClr val="FF0000"/>
                  </a:solidFill>
                  <a:latin typeface="Garamond" panose="02020404030301010803" pitchFamily="18" charset="0"/>
                </a:rPr>
                <a:t>Left-Right</a:t>
              </a:r>
              <a:r>
                <a:rPr lang="de-CH" sz="1100" b="1" dirty="0" smtClean="0">
                  <a:solidFill>
                    <a:srgbClr val="FF0000"/>
                  </a:solidFill>
                  <a:latin typeface="Garamond" panose="02020404030301010803" pitchFamily="18" charset="0"/>
                </a:rPr>
                <a:t>): Focus</a:t>
              </a:r>
            </a:p>
            <a:p>
              <a:r>
                <a:rPr lang="de-CH" sz="1100" b="1" dirty="0" smtClean="0">
                  <a:solidFill>
                    <a:srgbClr val="FF0000"/>
                  </a:solidFill>
                  <a:latin typeface="Garamond" panose="02020404030301010803" pitchFamily="18" charset="0"/>
                </a:rPr>
                <a:t>Joystick Y (Top-Down): Sample Z</a:t>
              </a:r>
            </a:p>
            <a:p>
              <a:r>
                <a:rPr lang="de-CH" sz="1100" b="1" dirty="0" smtClean="0">
                  <a:solidFill>
                    <a:srgbClr val="FF0000"/>
                  </a:solidFill>
                  <a:latin typeface="Garamond" panose="02020404030301010803" pitchFamily="18" charset="0"/>
                </a:rPr>
                <a:t>Joystick Twist: Fine Focus</a:t>
              </a:r>
            </a:p>
          </p:txBody>
        </p:sp>
        <p:cxnSp>
          <p:nvCxnSpPr>
            <p:cNvPr id="43" name="Straight Arrow Connector 42"/>
            <p:cNvCxnSpPr/>
            <p:nvPr/>
          </p:nvCxnSpPr>
          <p:spPr>
            <a:xfrm flipH="1" flipV="1">
              <a:off x="-440307" y="962361"/>
              <a:ext cx="2719664" cy="22825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5580112" y="1658337"/>
            <a:ext cx="1709736" cy="430887"/>
            <a:chOff x="-277094" y="937051"/>
            <a:chExt cx="1709736" cy="430887"/>
          </a:xfrm>
        </p:grpSpPr>
        <p:sp>
          <p:nvSpPr>
            <p:cNvPr id="47" name="TextBox 46"/>
            <p:cNvSpPr txBox="1"/>
            <p:nvPr/>
          </p:nvSpPr>
          <p:spPr>
            <a:xfrm>
              <a:off x="233275" y="937051"/>
              <a:ext cx="1199367" cy="430887"/>
            </a:xfrm>
            <a:prstGeom prst="rect">
              <a:avLst/>
            </a:prstGeom>
            <a:noFill/>
          </p:spPr>
          <p:txBody>
            <a:bodyPr wrap="none" rtlCol="0">
              <a:spAutoFit/>
            </a:bodyPr>
            <a:lstStyle/>
            <a:p>
              <a:r>
                <a:rPr lang="de-CH" sz="1100" b="1" dirty="0" smtClean="0">
                  <a:solidFill>
                    <a:srgbClr val="33CCFF"/>
                  </a:solidFill>
                  <a:latin typeface="Garamond" panose="02020404030301010803" pitchFamily="18" charset="0"/>
                </a:rPr>
                <a:t>17: </a:t>
              </a:r>
              <a:r>
                <a:rPr lang="de-CH" sz="1100" b="1" dirty="0" err="1" smtClean="0">
                  <a:solidFill>
                    <a:srgbClr val="33CCFF"/>
                  </a:solidFill>
                  <a:latin typeface="Garamond" panose="02020404030301010803" pitchFamily="18" charset="0"/>
                </a:rPr>
                <a:t>Both</a:t>
              </a:r>
              <a:r>
                <a:rPr lang="de-CH" sz="1100" b="1" dirty="0" smtClean="0">
                  <a:solidFill>
                    <a:srgbClr val="33CCFF"/>
                  </a:solidFill>
                  <a:latin typeface="Garamond" panose="02020404030301010803" pitchFamily="18" charset="0"/>
                </a:rPr>
                <a:t> </a:t>
              </a:r>
              <a:r>
                <a:rPr lang="de-CH" sz="1100" b="1" dirty="0" err="1" smtClean="0">
                  <a:solidFill>
                    <a:srgbClr val="33CCFF"/>
                  </a:solidFill>
                  <a:latin typeface="Garamond" panose="02020404030301010803" pitchFamily="18" charset="0"/>
                </a:rPr>
                <a:t>Shutters</a:t>
              </a:r>
              <a:endParaRPr lang="de-CH" sz="1100" b="1" dirty="0" smtClean="0">
                <a:solidFill>
                  <a:srgbClr val="33CCFF"/>
                </a:solidFill>
                <a:latin typeface="Garamond" panose="02020404030301010803" pitchFamily="18" charset="0"/>
              </a:endParaRPr>
            </a:p>
            <a:p>
              <a:r>
                <a:rPr lang="de-CH" sz="1100" b="1" dirty="0" smtClean="0">
                  <a:solidFill>
                    <a:srgbClr val="33CCFF"/>
                  </a:solidFill>
                  <a:latin typeface="Garamond" panose="02020404030301010803" pitchFamily="18" charset="0"/>
                </a:rPr>
                <a:t>28: </a:t>
              </a:r>
              <a:r>
                <a:rPr lang="de-CH" sz="1100" b="1" dirty="0" err="1" smtClean="0">
                  <a:solidFill>
                    <a:srgbClr val="33CCFF"/>
                  </a:solidFill>
                  <a:latin typeface="Garamond" panose="02020404030301010803" pitchFamily="18" charset="0"/>
                </a:rPr>
                <a:t>Both</a:t>
              </a:r>
              <a:r>
                <a:rPr lang="de-CH" sz="1100" b="1" dirty="0" smtClean="0">
                  <a:solidFill>
                    <a:srgbClr val="33CCFF"/>
                  </a:solidFill>
                  <a:latin typeface="Garamond" panose="02020404030301010803" pitchFamily="18" charset="0"/>
                </a:rPr>
                <a:t> </a:t>
              </a:r>
              <a:r>
                <a:rPr lang="de-CH" sz="1100" b="1" dirty="0" err="1" smtClean="0">
                  <a:solidFill>
                    <a:srgbClr val="33CCFF"/>
                  </a:solidFill>
                  <a:latin typeface="Garamond" panose="02020404030301010803" pitchFamily="18" charset="0"/>
                </a:rPr>
                <a:t>Shutters</a:t>
              </a:r>
              <a:endParaRPr lang="de-CH" sz="1100" b="1" dirty="0" smtClean="0">
                <a:solidFill>
                  <a:srgbClr val="33CCFF"/>
                </a:solidFill>
                <a:latin typeface="Garamond" panose="02020404030301010803" pitchFamily="18" charset="0"/>
              </a:endParaRPr>
            </a:p>
          </p:txBody>
        </p:sp>
        <p:cxnSp>
          <p:nvCxnSpPr>
            <p:cNvPr id="48" name="Straight Arrow Connector 47"/>
            <p:cNvCxnSpPr/>
            <p:nvPr/>
          </p:nvCxnSpPr>
          <p:spPr>
            <a:xfrm flipH="1">
              <a:off x="-277094" y="1134347"/>
              <a:ext cx="510369" cy="36294"/>
            </a:xfrm>
            <a:prstGeom prst="straightConnector1">
              <a:avLst/>
            </a:prstGeom>
            <a:ln w="19050">
              <a:solidFill>
                <a:srgbClr val="33CCFF"/>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6724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39752" y="1860072"/>
            <a:ext cx="4968552"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VII: </a:t>
            </a:r>
            <a:r>
              <a:rPr lang="de-CH" sz="3200" dirty="0" err="1" smtClean="0">
                <a:latin typeface="Garamond" panose="02020404030301010803" pitchFamily="18" charset="0"/>
              </a:rPr>
              <a:t>Typical</a:t>
            </a:r>
            <a:r>
              <a:rPr lang="de-CH" sz="3200" dirty="0" smtClean="0">
                <a:latin typeface="Garamond" panose="02020404030301010803" pitchFamily="18" charset="0"/>
              </a:rPr>
              <a:t> </a:t>
            </a:r>
            <a:r>
              <a:rPr lang="de-CH" sz="3200" dirty="0" err="1" smtClean="0">
                <a:latin typeface="Garamond" panose="02020404030301010803" pitchFamily="18" charset="0"/>
              </a:rPr>
              <a:t>acquisitions</a:t>
            </a:r>
            <a:endParaRPr lang="de-CH" sz="3200" dirty="0">
              <a:latin typeface="Garamond" panose="02020404030301010803" pitchFamily="18" charset="0"/>
            </a:endParaRPr>
          </a:p>
        </p:txBody>
      </p:sp>
    </p:spTree>
    <p:extLst>
      <p:ext uri="{BB962C8B-B14F-4D97-AF65-F5344CB8AC3E}">
        <p14:creationId xmlns:p14="http://schemas.microsoft.com/office/powerpoint/2010/main" val="25498208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Live Mode</a:t>
            </a:r>
            <a:endParaRPr lang="de-CH" sz="2000" dirty="0">
              <a:latin typeface="Garamond" panose="02020404030301010803" pitchFamily="18" charset="0"/>
            </a:endParaRPr>
          </a:p>
        </p:txBody>
      </p:sp>
      <p:sp>
        <p:nvSpPr>
          <p:cNvPr id="9" name="TextBox 8"/>
          <p:cNvSpPr txBox="1"/>
          <p:nvPr/>
        </p:nvSpPr>
        <p:spPr>
          <a:xfrm>
            <a:off x="251520" y="725494"/>
            <a:ext cx="3168352" cy="246221"/>
          </a:xfrm>
          <a:prstGeom prst="rect">
            <a:avLst/>
          </a:prstGeom>
          <a:noFill/>
        </p:spPr>
        <p:txBody>
          <a:bodyPr wrap="square" rtlCol="0">
            <a:spAutoFit/>
          </a:bodyPr>
          <a:lstStyle/>
          <a:p>
            <a:r>
              <a:rPr lang="de-CH" sz="1000" dirty="0">
                <a:latin typeface="Garamond" panose="02020404030301010803" pitchFamily="18" charset="0"/>
              </a:rPr>
              <a:t>1</a:t>
            </a:r>
            <a:r>
              <a:rPr lang="de-CH" sz="1000" dirty="0" smtClean="0">
                <a:latin typeface="Garamond" panose="02020404030301010803" pitchFamily="18" charset="0"/>
              </a:rPr>
              <a:t>. Click Live in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mesoSPIM</a:t>
            </a:r>
            <a:r>
              <a:rPr lang="de-CH" sz="1000" dirty="0" smtClean="0">
                <a:latin typeface="Garamond" panose="02020404030301010803" pitchFamily="18" charset="0"/>
              </a:rPr>
              <a:t> Control </a:t>
            </a:r>
            <a:r>
              <a:rPr lang="de-CH" sz="1000" dirty="0" err="1" smtClean="0">
                <a:latin typeface="Garamond" panose="02020404030301010803" pitchFamily="18" charset="0"/>
              </a:rPr>
              <a:t>software</a:t>
            </a:r>
            <a:endParaRPr lang="de-CH" sz="1000" dirty="0" smtClean="0">
              <a:latin typeface="Garamond" panose="02020404030301010803" pitchFamily="18" charset="0"/>
            </a:endParaRPr>
          </a:p>
        </p:txBody>
      </p:sp>
      <p:sp>
        <p:nvSpPr>
          <p:cNvPr id="11" name="TextBox 10"/>
          <p:cNvSpPr txBox="1"/>
          <p:nvPr/>
        </p:nvSpPr>
        <p:spPr>
          <a:xfrm>
            <a:off x="251520" y="963069"/>
            <a:ext cx="3168352" cy="246221"/>
          </a:xfrm>
          <a:prstGeom prst="rect">
            <a:avLst/>
          </a:prstGeom>
          <a:noFill/>
        </p:spPr>
        <p:txBody>
          <a:bodyPr wrap="square" rtlCol="0">
            <a:spAutoFit/>
          </a:bodyPr>
          <a:lstStyle/>
          <a:p>
            <a:r>
              <a:rPr lang="de-CH" sz="1000" dirty="0" smtClean="0">
                <a:latin typeface="Garamond" panose="02020404030301010803" pitchFamily="18" charset="0"/>
              </a:rPr>
              <a:t>2. </a:t>
            </a:r>
            <a:r>
              <a:rPr lang="de-CH" sz="1000" dirty="0" err="1" smtClean="0">
                <a:latin typeface="Garamond" panose="02020404030301010803" pitchFamily="18" charset="0"/>
              </a:rPr>
              <a:t>Stop</a:t>
            </a:r>
            <a:r>
              <a:rPr lang="de-CH" sz="1000" dirty="0" smtClean="0">
                <a:latin typeface="Garamond" panose="02020404030301010803" pitchFamily="18" charset="0"/>
              </a:rPr>
              <a:t> Live in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mesoSPIM</a:t>
            </a:r>
            <a:r>
              <a:rPr lang="de-CH" sz="1000" dirty="0" smtClean="0">
                <a:latin typeface="Garamond" panose="02020404030301010803" pitchFamily="18" charset="0"/>
              </a:rPr>
              <a:t> Control </a:t>
            </a:r>
            <a:r>
              <a:rPr lang="de-CH" sz="1000" dirty="0" err="1" smtClean="0">
                <a:latin typeface="Garamond" panose="02020404030301010803" pitchFamily="18" charset="0"/>
              </a:rPr>
              <a:t>software</a:t>
            </a:r>
            <a:endParaRPr lang="de-CH" sz="1000" dirty="0" smtClean="0">
              <a:latin typeface="Garamond" panose="02020404030301010803" pitchFamily="18" charset="0"/>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860" y="1275606"/>
            <a:ext cx="429071" cy="388057"/>
          </a:xfrm>
          <a:prstGeom prst="rect">
            <a:avLst/>
          </a:prstGeom>
        </p:spPr>
      </p:pic>
      <p:sp>
        <p:nvSpPr>
          <p:cNvPr id="15" name="TextBox 14"/>
          <p:cNvSpPr txBox="1"/>
          <p:nvPr/>
        </p:nvSpPr>
        <p:spPr>
          <a:xfrm>
            <a:off x="742438" y="1275606"/>
            <a:ext cx="2600392" cy="400110"/>
          </a:xfrm>
          <a:prstGeom prst="rect">
            <a:avLst/>
          </a:prstGeom>
          <a:noFill/>
        </p:spPr>
        <p:txBody>
          <a:bodyPr wrap="none" rtlCol="0">
            <a:spAutoFit/>
          </a:bodyPr>
          <a:lstStyle/>
          <a:p>
            <a:r>
              <a:rPr lang="de-CH" sz="1000" dirty="0" err="1" smtClean="0">
                <a:latin typeface="Garamond" panose="02020404030301010803" pitchFamily="18" charset="0"/>
              </a:rPr>
              <a:t>When</a:t>
            </a:r>
            <a:r>
              <a:rPr lang="de-CH" sz="1000" dirty="0" smtClean="0">
                <a:latin typeface="Garamond" panose="02020404030301010803" pitchFamily="18" charset="0"/>
              </a:rPr>
              <a:t> </a:t>
            </a:r>
            <a:r>
              <a:rPr lang="de-CH" sz="1000" dirty="0" err="1" smtClean="0">
                <a:latin typeface="Garamond" panose="02020404030301010803" pitchFamily="18" charset="0"/>
              </a:rPr>
              <a:t>using</a:t>
            </a:r>
            <a:r>
              <a:rPr lang="de-CH" sz="1000" dirty="0" smtClean="0">
                <a:latin typeface="Garamond" panose="02020404030301010803" pitchFamily="18" charset="0"/>
              </a:rPr>
              <a:t> different </a:t>
            </a:r>
            <a:r>
              <a:rPr lang="de-CH" sz="1000" dirty="0" err="1" smtClean="0">
                <a:latin typeface="Garamond" panose="02020404030301010803" pitchFamily="18" charset="0"/>
              </a:rPr>
              <a:t>lasers</a:t>
            </a:r>
            <a:r>
              <a:rPr lang="de-CH" sz="1000" dirty="0" smtClean="0">
                <a:latin typeface="Garamond" panose="02020404030301010803" pitchFamily="18" charset="0"/>
              </a:rPr>
              <a:t>/</a:t>
            </a:r>
            <a:r>
              <a:rPr lang="de-CH" sz="1000" dirty="0" err="1" smtClean="0">
                <a:latin typeface="Garamond" panose="02020404030301010803" pitchFamily="18" charset="0"/>
              </a:rPr>
              <a:t>filters</a:t>
            </a:r>
            <a:r>
              <a:rPr lang="de-CH" sz="1000" dirty="0" smtClean="0">
                <a:latin typeface="Garamond" panose="02020404030301010803" pitchFamily="18" charset="0"/>
              </a:rPr>
              <a:t>, </a:t>
            </a:r>
            <a:r>
              <a:rPr lang="de-CH" sz="1000" dirty="0" err="1" smtClean="0">
                <a:latin typeface="Garamond" panose="02020404030301010803" pitchFamily="18" charset="0"/>
              </a:rPr>
              <a:t>refocusing</a:t>
            </a:r>
            <a:r>
              <a:rPr lang="de-CH" sz="1000" dirty="0" smtClean="0">
                <a:latin typeface="Garamond" panose="02020404030301010803" pitchFamily="18" charset="0"/>
              </a:rPr>
              <a:t> </a:t>
            </a:r>
            <a:r>
              <a:rPr lang="de-CH" sz="1000" dirty="0" err="1" smtClean="0">
                <a:latin typeface="Garamond" panose="02020404030301010803" pitchFamily="18" charset="0"/>
              </a:rPr>
              <a:t>is</a:t>
            </a:r>
            <a:r>
              <a:rPr lang="de-CH" sz="1000" dirty="0" smtClean="0">
                <a:latin typeface="Garamond" panose="02020404030301010803" pitchFamily="18" charset="0"/>
              </a:rPr>
              <a:t> </a:t>
            </a:r>
          </a:p>
          <a:p>
            <a:r>
              <a:rPr lang="de-CH" sz="1000" dirty="0" err="1" smtClean="0">
                <a:latin typeface="Garamond" panose="02020404030301010803" pitchFamily="18" charset="0"/>
              </a:rPr>
              <a:t>often</a:t>
            </a:r>
            <a:r>
              <a:rPr lang="de-CH" sz="1000" dirty="0" smtClean="0">
                <a:latin typeface="Garamond" panose="02020404030301010803" pitchFamily="18" charset="0"/>
              </a:rPr>
              <a:t> </a:t>
            </a:r>
            <a:r>
              <a:rPr lang="de-CH" sz="1000" dirty="0" err="1" smtClean="0">
                <a:latin typeface="Garamond" panose="02020404030301010803" pitchFamily="18" charset="0"/>
              </a:rPr>
              <a:t>necessary</a:t>
            </a:r>
            <a:endParaRPr lang="de-CH" sz="1000" dirty="0" smtClean="0">
              <a:latin typeface="Garamond" panose="02020404030301010803" pitchFamily="18" charset="0"/>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860" y="1751645"/>
            <a:ext cx="429071" cy="388057"/>
          </a:xfrm>
          <a:prstGeom prst="rect">
            <a:avLst/>
          </a:prstGeom>
        </p:spPr>
      </p:pic>
      <p:sp>
        <p:nvSpPr>
          <p:cNvPr id="17" name="TextBox 16"/>
          <p:cNvSpPr txBox="1"/>
          <p:nvPr/>
        </p:nvSpPr>
        <p:spPr>
          <a:xfrm>
            <a:off x="742438" y="1739592"/>
            <a:ext cx="2712602" cy="400110"/>
          </a:xfrm>
          <a:prstGeom prst="rect">
            <a:avLst/>
          </a:prstGeom>
          <a:noFill/>
        </p:spPr>
        <p:txBody>
          <a:bodyPr wrap="none" rtlCol="0">
            <a:spAutoFit/>
          </a:bodyPr>
          <a:lstStyle/>
          <a:p>
            <a:r>
              <a:rPr lang="de-CH" sz="1000" dirty="0" err="1" smtClean="0">
                <a:latin typeface="Garamond" panose="02020404030301010803" pitchFamily="18" charset="0"/>
              </a:rPr>
              <a:t>Be</a:t>
            </a:r>
            <a:r>
              <a:rPr lang="de-CH" sz="1000" dirty="0" smtClean="0">
                <a:latin typeface="Garamond" panose="02020404030301010803" pitchFamily="18" charset="0"/>
              </a:rPr>
              <a:t> </a:t>
            </a:r>
            <a:r>
              <a:rPr lang="de-CH" sz="1000" dirty="0" err="1" smtClean="0">
                <a:latin typeface="Garamond" panose="02020404030301010803" pitchFamily="18" charset="0"/>
              </a:rPr>
              <a:t>aware</a:t>
            </a:r>
            <a:r>
              <a:rPr lang="de-CH" sz="1000" dirty="0" smtClean="0">
                <a:latin typeface="Garamond" panose="02020404030301010803" pitchFamily="18" charset="0"/>
              </a:rPr>
              <a:t> </a:t>
            </a:r>
            <a:r>
              <a:rPr lang="de-CH" sz="1000" dirty="0" err="1" smtClean="0">
                <a:latin typeface="Garamond" panose="02020404030301010803" pitchFamily="18" charset="0"/>
              </a:rPr>
              <a:t>of</a:t>
            </a:r>
            <a:r>
              <a:rPr lang="de-CH" sz="1000" dirty="0" smtClean="0">
                <a:latin typeface="Garamond" panose="02020404030301010803" pitchFamily="18" charset="0"/>
              </a:rPr>
              <a:t> </a:t>
            </a:r>
            <a:r>
              <a:rPr lang="de-CH" sz="1000" dirty="0" err="1" smtClean="0">
                <a:latin typeface="Garamond" panose="02020404030301010803" pitchFamily="18" charset="0"/>
              </a:rPr>
              <a:t>bleaching</a:t>
            </a:r>
            <a:r>
              <a:rPr lang="de-CH" sz="1000" dirty="0" smtClean="0">
                <a:latin typeface="Garamond" panose="02020404030301010803" pitchFamily="18" charset="0"/>
              </a:rPr>
              <a:t> – in light-sheet </a:t>
            </a:r>
            <a:r>
              <a:rPr lang="de-CH" sz="1000" dirty="0" err="1" smtClean="0">
                <a:latin typeface="Garamond" panose="02020404030301010803" pitchFamily="18" charset="0"/>
              </a:rPr>
              <a:t>microscopy</a:t>
            </a:r>
            <a:r>
              <a:rPr lang="de-CH" sz="1000" dirty="0" smtClean="0">
                <a:latin typeface="Garamond" panose="02020404030301010803" pitchFamily="18" charset="0"/>
              </a:rPr>
              <a:t>, </a:t>
            </a:r>
          </a:p>
          <a:p>
            <a:r>
              <a:rPr lang="de-CH" sz="1000" dirty="0" err="1" smtClean="0">
                <a:latin typeface="Garamond" panose="02020404030301010803" pitchFamily="18" charset="0"/>
              </a:rPr>
              <a:t>you</a:t>
            </a:r>
            <a:r>
              <a:rPr lang="de-CH" sz="1000" dirty="0" smtClean="0">
                <a:latin typeface="Garamond" panose="02020404030301010803" pitchFamily="18" charset="0"/>
              </a:rPr>
              <a:t> </a:t>
            </a:r>
            <a:r>
              <a:rPr lang="de-CH" sz="1000" dirty="0" err="1" smtClean="0">
                <a:latin typeface="Garamond" panose="02020404030301010803" pitchFamily="18" charset="0"/>
              </a:rPr>
              <a:t>bleach</a:t>
            </a:r>
            <a:r>
              <a:rPr lang="de-CH" sz="1000" dirty="0" smtClean="0">
                <a:latin typeface="Garamond" panose="02020404030301010803" pitchFamily="18" charset="0"/>
              </a:rPr>
              <a:t> a plane </a:t>
            </a:r>
            <a:r>
              <a:rPr lang="de-CH" sz="1000" dirty="0" err="1" smtClean="0">
                <a:latin typeface="Garamond" panose="02020404030301010803" pitchFamily="18" charset="0"/>
              </a:rPr>
              <a:t>into</a:t>
            </a:r>
            <a:r>
              <a:rPr lang="de-CH" sz="1000" dirty="0" smtClean="0">
                <a:latin typeface="Garamond" panose="02020404030301010803" pitchFamily="18" charset="0"/>
              </a:rPr>
              <a:t> </a:t>
            </a:r>
            <a:r>
              <a:rPr lang="de-CH" sz="1000" dirty="0" err="1" smtClean="0">
                <a:latin typeface="Garamond" panose="02020404030301010803" pitchFamily="18" charset="0"/>
              </a:rPr>
              <a:t>your</a:t>
            </a:r>
            <a:r>
              <a:rPr lang="de-CH" sz="1000" dirty="0" smtClean="0">
                <a:latin typeface="Garamond" panose="02020404030301010803" pitchFamily="18" charset="0"/>
              </a:rPr>
              <a:t> sample</a:t>
            </a:r>
          </a:p>
        </p:txBody>
      </p:sp>
    </p:spTree>
    <p:extLst>
      <p:ext uri="{BB962C8B-B14F-4D97-AF65-F5344CB8AC3E}">
        <p14:creationId xmlns:p14="http://schemas.microsoft.com/office/powerpoint/2010/main" val="1869973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1840" y="1059582"/>
            <a:ext cx="4946995" cy="2677656"/>
          </a:xfrm>
          <a:prstGeom prst="rect">
            <a:avLst/>
          </a:prstGeom>
          <a:noFill/>
        </p:spPr>
        <p:txBody>
          <a:bodyPr wrap="none" rtlCol="0">
            <a:spAutoFit/>
          </a:bodyPr>
          <a:lstStyle/>
          <a:p>
            <a:r>
              <a:rPr lang="en-US" sz="1400" dirty="0">
                <a:latin typeface="Garamond" panose="02020404030301010803" pitchFamily="18" charset="0"/>
              </a:rPr>
              <a:t>Objective	Zoom 	FOV size (mm)	Pixel size (mm)</a:t>
            </a:r>
          </a:p>
          <a:p>
            <a:r>
              <a:rPr lang="de-CH" sz="1400" dirty="0">
                <a:latin typeface="Garamond" panose="02020404030301010803" pitchFamily="18" charset="0"/>
              </a:rPr>
              <a:t>1x	</a:t>
            </a:r>
            <a:r>
              <a:rPr lang="de" sz="1400" dirty="0" smtClean="0">
                <a:latin typeface="Garamond" panose="02020404030301010803" pitchFamily="18" charset="0"/>
              </a:rPr>
              <a:t>0.63</a:t>
            </a:r>
            <a:r>
              <a:rPr lang="de" sz="1400" dirty="0">
                <a:latin typeface="Garamond" panose="02020404030301010803" pitchFamily="18" charset="0"/>
              </a:rPr>
              <a:t>	21.56	</a:t>
            </a:r>
            <a:r>
              <a:rPr lang="de-CH" sz="1400" dirty="0">
                <a:latin typeface="Garamond" panose="02020404030301010803" pitchFamily="18" charset="0"/>
              </a:rPr>
              <a:t>	</a:t>
            </a:r>
            <a:r>
              <a:rPr lang="de" sz="1400" dirty="0" smtClean="0">
                <a:latin typeface="Garamond" panose="02020404030301010803" pitchFamily="18" charset="0"/>
              </a:rPr>
              <a:t>0.0105263</a:t>
            </a:r>
            <a:endParaRPr lang="de" sz="1400"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0.8</a:t>
            </a:r>
            <a:r>
              <a:rPr lang="de" sz="1400" dirty="0">
                <a:latin typeface="Garamond" panose="02020404030301010803" pitchFamily="18" charset="0"/>
              </a:rPr>
              <a:t>	</a:t>
            </a:r>
            <a:r>
              <a:rPr lang="de" sz="1400" dirty="0" smtClean="0">
                <a:latin typeface="Garamond" panose="02020404030301010803" pitchFamily="18" charset="0"/>
              </a:rPr>
              <a:t>16.86</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a:t>
            </a:r>
            <a:r>
              <a:rPr lang="de-CH" sz="1400" dirty="0">
                <a:latin typeface="Garamond" panose="02020404030301010803" pitchFamily="18" charset="0"/>
              </a:rPr>
              <a:t>8234	</a:t>
            </a:r>
            <a:endParaRPr lang="de" sz="1400" dirty="0">
              <a:latin typeface="Garamond" panose="02020404030301010803" pitchFamily="18" charset="0"/>
            </a:endParaRPr>
          </a:p>
          <a:p>
            <a:r>
              <a:rPr lang="de-CH" sz="1400" b="1" dirty="0">
                <a:latin typeface="Garamond" panose="02020404030301010803" pitchFamily="18" charset="0"/>
              </a:rPr>
              <a:t>1x	</a:t>
            </a:r>
            <a:r>
              <a:rPr lang="de" sz="1400" b="1" dirty="0" smtClean="0">
                <a:latin typeface="Garamond" panose="02020404030301010803" pitchFamily="18" charset="0"/>
              </a:rPr>
              <a:t>1</a:t>
            </a:r>
            <a:r>
              <a:rPr lang="de" sz="1400" b="1" dirty="0">
                <a:latin typeface="Garamond" panose="02020404030301010803" pitchFamily="18" charset="0"/>
              </a:rPr>
              <a:t>	</a:t>
            </a:r>
            <a:r>
              <a:rPr lang="de" sz="1400" b="1" dirty="0" smtClean="0">
                <a:latin typeface="Garamond" panose="02020404030301010803" pitchFamily="18" charset="0"/>
              </a:rPr>
              <a:t>13.42</a:t>
            </a:r>
            <a:r>
              <a:rPr lang="de" sz="1400" b="1" dirty="0">
                <a:latin typeface="Garamond" panose="02020404030301010803" pitchFamily="18" charset="0"/>
              </a:rPr>
              <a:t>	</a:t>
            </a:r>
            <a:r>
              <a:rPr lang="de-CH" sz="1400" b="1" dirty="0">
                <a:latin typeface="Garamond" panose="02020404030301010803" pitchFamily="18" charset="0"/>
              </a:rPr>
              <a:t>	</a:t>
            </a:r>
            <a:r>
              <a:rPr lang="de" sz="1400" b="1" dirty="0" smtClean="0">
                <a:latin typeface="Garamond" panose="02020404030301010803" pitchFamily="18" charset="0"/>
              </a:rPr>
              <a:t>0.006552</a:t>
            </a:r>
            <a:endParaRPr lang="de" sz="1400" dirty="0">
              <a:latin typeface="Garamond" panose="02020404030301010803" pitchFamily="18" charset="0"/>
            </a:endParaRPr>
          </a:p>
          <a:p>
            <a:r>
              <a:rPr lang="de-CH" sz="1400" b="1" dirty="0">
                <a:latin typeface="Garamond" panose="02020404030301010803" pitchFamily="18" charset="0"/>
              </a:rPr>
              <a:t>1x	</a:t>
            </a:r>
            <a:r>
              <a:rPr lang="de" sz="1400" b="1" dirty="0" smtClean="0">
                <a:latin typeface="Garamond" panose="02020404030301010803" pitchFamily="18" charset="0"/>
              </a:rPr>
              <a:t>1.25</a:t>
            </a:r>
            <a:r>
              <a:rPr lang="de" sz="1400" b="1" dirty="0">
                <a:latin typeface="Garamond" panose="02020404030301010803" pitchFamily="18" charset="0"/>
              </a:rPr>
              <a:t>	10.79	</a:t>
            </a:r>
            <a:r>
              <a:rPr lang="de-CH" sz="1400" b="1" dirty="0">
                <a:latin typeface="Garamond" panose="02020404030301010803" pitchFamily="18" charset="0"/>
              </a:rPr>
              <a:t>	</a:t>
            </a:r>
            <a:r>
              <a:rPr lang="de" sz="1400" b="1" dirty="0" smtClean="0">
                <a:latin typeface="Garamond" panose="02020404030301010803" pitchFamily="18" charset="0"/>
              </a:rPr>
              <a:t>0.0052666</a:t>
            </a:r>
            <a:endParaRPr lang="de" sz="1400" b="1"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1.6</a:t>
            </a:r>
            <a:r>
              <a:rPr lang="de" sz="1400" dirty="0">
                <a:latin typeface="Garamond" panose="02020404030301010803" pitchFamily="18" charset="0"/>
              </a:rPr>
              <a:t>	</a:t>
            </a:r>
            <a:r>
              <a:rPr lang="de" sz="1400" dirty="0" smtClean="0">
                <a:latin typeface="Garamond" panose="02020404030301010803" pitchFamily="18" charset="0"/>
              </a:rPr>
              <a:t>8.36</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0.0040844</a:t>
            </a:r>
            <a:endParaRPr lang="de" sz="1400"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2</a:t>
            </a:r>
            <a:r>
              <a:rPr lang="de" sz="1400" dirty="0">
                <a:latin typeface="Garamond" panose="02020404030301010803" pitchFamily="18" charset="0"/>
              </a:rPr>
              <a:t>	</a:t>
            </a:r>
            <a:r>
              <a:rPr lang="de" sz="1400" dirty="0" smtClean="0">
                <a:latin typeface="Garamond" panose="02020404030301010803" pitchFamily="18" charset="0"/>
              </a:rPr>
              <a:t>6.69</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0.0032688</a:t>
            </a:r>
            <a:endParaRPr lang="de" sz="1400"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2.5</a:t>
            </a:r>
            <a:r>
              <a:rPr lang="de" sz="1400" dirty="0">
                <a:latin typeface="Garamond" panose="02020404030301010803" pitchFamily="18" charset="0"/>
              </a:rPr>
              <a:t>	</a:t>
            </a:r>
            <a:r>
              <a:rPr lang="de" sz="1400" dirty="0" smtClean="0">
                <a:latin typeface="Garamond" panose="02020404030301010803" pitchFamily="18" charset="0"/>
              </a:rPr>
              <a:t>5.34</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0.0026059</a:t>
            </a:r>
            <a:endParaRPr lang="de" sz="1400"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3.2</a:t>
            </a:r>
            <a:r>
              <a:rPr lang="de" sz="1400" dirty="0">
                <a:latin typeface="Garamond" panose="02020404030301010803" pitchFamily="18" charset="0"/>
              </a:rPr>
              <a:t>	</a:t>
            </a:r>
            <a:r>
              <a:rPr lang="de" sz="1400" dirty="0" smtClean="0">
                <a:latin typeface="Garamond" panose="02020404030301010803" pitchFamily="18" charset="0"/>
              </a:rPr>
              <a:t>4.16</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0.0020332</a:t>
            </a:r>
            <a:endParaRPr lang="de" sz="1400" dirty="0">
              <a:latin typeface="Garamond" panose="02020404030301010803" pitchFamily="18" charset="0"/>
            </a:endParaRPr>
          </a:p>
          <a:p>
            <a:r>
              <a:rPr lang="de-CH" sz="1400" b="1" dirty="0">
                <a:latin typeface="Garamond" panose="02020404030301010803" pitchFamily="18" charset="0"/>
              </a:rPr>
              <a:t>1x	</a:t>
            </a:r>
            <a:r>
              <a:rPr lang="de" sz="1400" b="1" dirty="0" smtClean="0">
                <a:latin typeface="Garamond" panose="02020404030301010803" pitchFamily="18" charset="0"/>
              </a:rPr>
              <a:t>4</a:t>
            </a:r>
            <a:r>
              <a:rPr lang="de" sz="1400" b="1" dirty="0">
                <a:latin typeface="Garamond" panose="02020404030301010803" pitchFamily="18" charset="0"/>
              </a:rPr>
              <a:t>	</a:t>
            </a:r>
            <a:r>
              <a:rPr lang="de" sz="1400" b="1" dirty="0" smtClean="0">
                <a:latin typeface="Garamond" panose="02020404030301010803" pitchFamily="18" charset="0"/>
              </a:rPr>
              <a:t>3.29</a:t>
            </a:r>
            <a:r>
              <a:rPr lang="de" sz="1400" b="1" dirty="0">
                <a:latin typeface="Garamond" panose="02020404030301010803" pitchFamily="18" charset="0"/>
              </a:rPr>
              <a:t>	</a:t>
            </a:r>
            <a:r>
              <a:rPr lang="de-CH" sz="1400" b="1" dirty="0">
                <a:latin typeface="Garamond" panose="02020404030301010803" pitchFamily="18" charset="0"/>
              </a:rPr>
              <a:t>	</a:t>
            </a:r>
            <a:r>
              <a:rPr lang="de" sz="1400" b="1" dirty="0" smtClean="0">
                <a:latin typeface="Garamond" panose="02020404030301010803" pitchFamily="18" charset="0"/>
              </a:rPr>
              <a:t>0.001606</a:t>
            </a:r>
            <a:endParaRPr lang="de" sz="1400" b="1"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5</a:t>
            </a:r>
            <a:r>
              <a:rPr lang="de" sz="1400" dirty="0">
                <a:latin typeface="Garamond" panose="02020404030301010803" pitchFamily="18" charset="0"/>
              </a:rPr>
              <a:t>	</a:t>
            </a:r>
            <a:r>
              <a:rPr lang="de" sz="1400" dirty="0" smtClean="0">
                <a:latin typeface="Garamond" panose="02020404030301010803" pitchFamily="18" charset="0"/>
              </a:rPr>
              <a:t>2.62</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0.0012788</a:t>
            </a:r>
            <a:endParaRPr lang="de" sz="1400"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6.3</a:t>
            </a:r>
            <a:r>
              <a:rPr lang="de-CH" sz="1400" dirty="0">
                <a:latin typeface="Garamond" panose="02020404030301010803" pitchFamily="18" charset="0"/>
              </a:rPr>
              <a:t>	</a:t>
            </a:r>
            <a:r>
              <a:rPr lang="de" sz="1400" dirty="0" smtClean="0">
                <a:latin typeface="Garamond" panose="02020404030301010803" pitchFamily="18" charset="0"/>
              </a:rPr>
              <a:t>2.12</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0.0010348</a:t>
            </a:r>
            <a:endParaRPr lang="de" sz="1400" dirty="0">
              <a:latin typeface="Garamond" panose="02020404030301010803" pitchFamily="18" charset="0"/>
            </a:endParaRPr>
          </a:p>
        </p:txBody>
      </p:sp>
      <p:sp>
        <p:nvSpPr>
          <p:cNvPr id="3"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FOV </a:t>
            </a:r>
            <a:r>
              <a:rPr lang="de-CH" sz="2000" dirty="0" err="1" smtClean="0">
                <a:latin typeface="Garamond" panose="02020404030301010803" pitchFamily="18" charset="0"/>
              </a:rPr>
              <a:t>calibration</a:t>
            </a:r>
            <a:endParaRPr lang="de-CH" sz="2000" dirty="0">
              <a:latin typeface="Garamond" panose="02020404030301010803" pitchFamily="18" charset="0"/>
            </a:endParaRPr>
          </a:p>
        </p:txBody>
      </p:sp>
    </p:spTree>
    <p:extLst>
      <p:ext uri="{BB962C8B-B14F-4D97-AF65-F5344CB8AC3E}">
        <p14:creationId xmlns:p14="http://schemas.microsoft.com/office/powerpoint/2010/main" val="3330087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Setting ETL </a:t>
            </a:r>
            <a:r>
              <a:rPr lang="de-CH" sz="2000" dirty="0" err="1" smtClean="0">
                <a:latin typeface="Garamond" panose="02020404030301010803" pitchFamily="18" charset="0"/>
              </a:rPr>
              <a:t>parameters</a:t>
            </a:r>
            <a:endParaRPr lang="de-CH" sz="2000" dirty="0">
              <a:latin typeface="Garamond" panose="02020404030301010803" pitchFamily="18" charset="0"/>
            </a:endParaRPr>
          </a:p>
        </p:txBody>
      </p:sp>
      <p:sp>
        <p:nvSpPr>
          <p:cNvPr id="5" name="TextBox 4"/>
          <p:cNvSpPr txBox="1"/>
          <p:nvPr/>
        </p:nvSpPr>
        <p:spPr>
          <a:xfrm>
            <a:off x="235860" y="479273"/>
            <a:ext cx="8112520" cy="1631216"/>
          </a:xfrm>
          <a:prstGeom prst="rect">
            <a:avLst/>
          </a:prstGeom>
          <a:noFill/>
        </p:spPr>
        <p:txBody>
          <a:bodyPr wrap="square" rtlCol="0">
            <a:spAutoFit/>
          </a:bodyPr>
          <a:lstStyle/>
          <a:p>
            <a:pPr marL="228600" indent="-228600">
              <a:buAutoNum type="arabicPeriod"/>
            </a:pPr>
            <a:r>
              <a:rPr lang="de-CH" sz="1000" dirty="0" smtClean="0">
                <a:latin typeface="Garamond" panose="02020404030301010803" pitchFamily="18" charset="0"/>
              </a:rPr>
              <a:t>Go </a:t>
            </a:r>
            <a:r>
              <a:rPr lang="de-CH" sz="1000" dirty="0" err="1" smtClean="0">
                <a:latin typeface="Garamond" panose="02020404030301010803" pitchFamily="18" charset="0"/>
              </a:rPr>
              <a:t>to</a:t>
            </a:r>
            <a:r>
              <a:rPr lang="de-CH" sz="1000" dirty="0" smtClean="0">
                <a:latin typeface="Garamond" panose="02020404030301010803" pitchFamily="18" charset="0"/>
              </a:rPr>
              <a:t> ETL </a:t>
            </a:r>
            <a:r>
              <a:rPr lang="de-CH" sz="1000" dirty="0" err="1" smtClean="0">
                <a:latin typeface="Garamond" panose="02020404030301010803" pitchFamily="18" charset="0"/>
              </a:rPr>
              <a:t>tab</a:t>
            </a:r>
            <a:r>
              <a:rPr lang="de-CH" sz="1000" dirty="0" smtClean="0">
                <a:latin typeface="Garamond" panose="02020404030301010803" pitchFamily="18" charset="0"/>
              </a:rPr>
              <a:t>, </a:t>
            </a:r>
            <a:r>
              <a:rPr lang="de-CH" sz="1000" dirty="0" err="1" smtClean="0">
                <a:latin typeface="Garamond" panose="02020404030301010803" pitchFamily="18" charset="0"/>
              </a:rPr>
              <a:t>go</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Live </a:t>
            </a:r>
            <a:r>
              <a:rPr lang="de-CH" sz="1000" dirty="0" err="1" smtClean="0">
                <a:latin typeface="Garamond" panose="02020404030301010803" pitchFamily="18" charset="0"/>
              </a:rPr>
              <a:t>mode</a:t>
            </a:r>
            <a:r>
              <a:rPr lang="de-CH" sz="1000" dirty="0" smtClean="0">
                <a:latin typeface="Garamond" panose="02020404030301010803" pitchFamily="18" charset="0"/>
              </a:rPr>
              <a:t>, </a:t>
            </a:r>
            <a:r>
              <a:rPr lang="de-CH" sz="1000" dirty="0" err="1" smtClean="0">
                <a:latin typeface="Garamond" panose="02020404030301010803" pitchFamily="18" charset="0"/>
              </a:rPr>
              <a:t>select</a:t>
            </a:r>
            <a:r>
              <a:rPr lang="de-CH" sz="1000" dirty="0" smtClean="0">
                <a:latin typeface="Garamond" panose="02020404030301010803" pitchFamily="18" charset="0"/>
              </a:rPr>
              <a:t> </a:t>
            </a:r>
            <a:r>
              <a:rPr lang="de-CH" sz="1000" dirty="0" err="1" smtClean="0">
                <a:latin typeface="Garamond" panose="02020404030301010803" pitchFamily="18" charset="0"/>
              </a:rPr>
              <a:t>desired</a:t>
            </a:r>
            <a:r>
              <a:rPr lang="de-CH" sz="1000" dirty="0" smtClean="0">
                <a:latin typeface="Garamond" panose="02020404030301010803" pitchFamily="18" charset="0"/>
              </a:rPr>
              <a:t> </a:t>
            </a:r>
            <a:r>
              <a:rPr lang="de-CH" sz="1000" dirty="0" err="1" smtClean="0">
                <a:latin typeface="Garamond" panose="02020404030301010803" pitchFamily="18" charset="0"/>
              </a:rPr>
              <a:t>lightsheet</a:t>
            </a:r>
            <a:r>
              <a:rPr lang="de-CH" sz="1000" dirty="0" smtClean="0">
                <a:latin typeface="Garamond" panose="02020404030301010803" pitchFamily="18" charset="0"/>
              </a:rPr>
              <a:t>. </a:t>
            </a:r>
          </a:p>
          <a:p>
            <a:pPr marL="228600" indent="-228600">
              <a:buAutoNum type="arabicPeriod"/>
            </a:pPr>
            <a:r>
              <a:rPr lang="de-CH" sz="1000" dirty="0" smtClean="0">
                <a:latin typeface="Garamond" panose="02020404030301010803" pitchFamily="18" charset="0"/>
              </a:rPr>
              <a:t>Select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correct</a:t>
            </a:r>
            <a:r>
              <a:rPr lang="de-CH" sz="1000" dirty="0" smtClean="0">
                <a:latin typeface="Garamond" panose="02020404030301010803" pitchFamily="18" charset="0"/>
              </a:rPr>
              <a:t> user-ETL-</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a:t>
            </a:r>
          </a:p>
          <a:p>
            <a:pPr marL="228600" indent="-228600">
              <a:buAutoNum type="arabicPeriod"/>
            </a:pPr>
            <a:r>
              <a:rPr lang="de-CH" sz="1000" dirty="0" err="1" smtClean="0">
                <a:latin typeface="Garamond" panose="02020404030301010803" pitchFamily="18" charset="0"/>
              </a:rPr>
              <a:t>Toggle</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AmpL</a:t>
            </a:r>
            <a:r>
              <a:rPr lang="de-CH" sz="1000" dirty="0" smtClean="0">
                <a:latin typeface="Garamond" panose="02020404030301010803" pitchFamily="18" charset="0"/>
              </a:rPr>
              <a:t> </a:t>
            </a:r>
            <a:r>
              <a:rPr lang="de-CH" sz="1000" dirty="0" err="1" smtClean="0">
                <a:latin typeface="Garamond" panose="02020404030301010803" pitchFamily="18" charset="0"/>
              </a:rPr>
              <a:t>or</a:t>
            </a:r>
            <a:r>
              <a:rPr lang="de-CH" sz="1000" dirty="0" smtClean="0">
                <a:latin typeface="Garamond" panose="02020404030301010803" pitchFamily="18" charset="0"/>
              </a:rPr>
              <a:t> </a:t>
            </a:r>
            <a:r>
              <a:rPr lang="de-CH" sz="1000" dirty="0" err="1" smtClean="0">
                <a:latin typeface="Garamond" panose="02020404030301010803" pitchFamily="18" charset="0"/>
              </a:rPr>
              <a:t>AmpR</a:t>
            </a:r>
            <a:r>
              <a:rPr lang="de-CH" sz="1000" dirty="0" smtClean="0">
                <a:latin typeface="Garamond" panose="02020404030301010803" pitchFamily="18" charset="0"/>
              </a:rPr>
              <a:t>=0 </a:t>
            </a:r>
            <a:r>
              <a:rPr lang="de-CH" sz="1000" dirty="0" err="1" smtClean="0">
                <a:latin typeface="Garamond" panose="02020404030301010803" pitchFamily="18" charset="0"/>
              </a:rPr>
              <a:t>button</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see</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waist</a:t>
            </a:r>
            <a:r>
              <a:rPr lang="de-CH" sz="1000" dirty="0" smtClean="0">
                <a:latin typeface="Garamond" panose="02020404030301010803" pitchFamily="18" charset="0"/>
              </a:rPr>
              <a:t> </a:t>
            </a:r>
            <a:r>
              <a:rPr lang="de-CH" sz="1000" dirty="0" err="1" smtClean="0">
                <a:latin typeface="Garamond" panose="02020404030301010803" pitchFamily="18" charset="0"/>
              </a:rPr>
              <a:t>location</a:t>
            </a:r>
            <a:endParaRPr lang="de-CH" sz="1000" dirty="0" smtClean="0">
              <a:latin typeface="Garamond" panose="02020404030301010803" pitchFamily="18" charset="0"/>
            </a:endParaRPr>
          </a:p>
          <a:p>
            <a:pPr marL="228600" indent="-228600">
              <a:buFontTx/>
              <a:buAutoNum type="arabicPeriod"/>
            </a:pPr>
            <a:r>
              <a:rPr lang="de-CH" sz="1000" dirty="0" err="1">
                <a:latin typeface="Garamond" panose="02020404030301010803" pitchFamily="18" charset="0"/>
              </a:rPr>
              <a:t>Using</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scrollwheel</a:t>
            </a:r>
            <a:r>
              <a:rPr lang="de-CH" sz="1000" dirty="0">
                <a:latin typeface="Garamond" panose="02020404030301010803" pitchFamily="18" charset="0"/>
              </a:rPr>
              <a:t> </a:t>
            </a:r>
            <a:r>
              <a:rPr lang="de-CH" sz="1000" dirty="0" err="1">
                <a:latin typeface="Garamond" panose="02020404030301010803" pitchFamily="18" charset="0"/>
              </a:rPr>
              <a:t>of</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mouse</a:t>
            </a:r>
            <a:r>
              <a:rPr lang="de-CH" sz="1000" dirty="0">
                <a:latin typeface="Garamond" panose="02020404030301010803" pitchFamily="18" charset="0"/>
              </a:rPr>
              <a:t>, scroll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offset</a:t>
            </a:r>
            <a:r>
              <a:rPr lang="de-CH" sz="1000" dirty="0">
                <a:latin typeface="Garamond" panose="02020404030301010803" pitchFamily="18" charset="0"/>
              </a:rPr>
              <a:t> </a:t>
            </a:r>
            <a:r>
              <a:rPr lang="de-CH" sz="1000" dirty="0" err="1">
                <a:latin typeface="Garamond" panose="02020404030301010803" pitchFamily="18" charset="0"/>
              </a:rPr>
              <a:t>value</a:t>
            </a:r>
            <a:r>
              <a:rPr lang="de-CH" sz="1000" dirty="0">
                <a:latin typeface="Garamond" panose="02020404030301010803" pitchFamily="18" charset="0"/>
              </a:rPr>
              <a:t> so </a:t>
            </a:r>
            <a:r>
              <a:rPr lang="de-CH" sz="1000" dirty="0" err="1">
                <a:latin typeface="Garamond" panose="02020404030301010803" pitchFamily="18" charset="0"/>
              </a:rPr>
              <a:t>that</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waist</a:t>
            </a:r>
            <a:r>
              <a:rPr lang="de-CH" sz="1000" dirty="0">
                <a:latin typeface="Garamond" panose="02020404030301010803" pitchFamily="18" charset="0"/>
              </a:rPr>
              <a:t> </a:t>
            </a:r>
            <a:r>
              <a:rPr lang="de-CH" sz="1000" dirty="0" err="1">
                <a:latin typeface="Garamond" panose="02020404030301010803" pitchFamily="18" charset="0"/>
              </a:rPr>
              <a:t>is</a:t>
            </a:r>
            <a:r>
              <a:rPr lang="de-CH" sz="1000" dirty="0">
                <a:latin typeface="Garamond" panose="02020404030301010803" pitchFamily="18" charset="0"/>
              </a:rPr>
              <a:t> in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center</a:t>
            </a:r>
            <a:r>
              <a:rPr lang="de-CH" sz="1000" dirty="0">
                <a:latin typeface="Garamond" panose="02020404030301010803" pitchFamily="18" charset="0"/>
              </a:rPr>
              <a:t> </a:t>
            </a:r>
            <a:r>
              <a:rPr lang="de-CH" sz="1000" dirty="0" err="1">
                <a:latin typeface="Garamond" panose="02020404030301010803" pitchFamily="18" charset="0"/>
              </a:rPr>
              <a:t>of</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FOV (on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red</a:t>
            </a:r>
            <a:r>
              <a:rPr lang="de-CH" sz="1000" dirty="0">
                <a:latin typeface="Garamond" panose="02020404030301010803" pitchFamily="18" charset="0"/>
              </a:rPr>
              <a:t> </a:t>
            </a:r>
            <a:r>
              <a:rPr lang="de-CH" sz="1000" dirty="0" err="1">
                <a:latin typeface="Garamond" panose="02020404030301010803" pitchFamily="18" charset="0"/>
              </a:rPr>
              <a:t>crosshair</a:t>
            </a:r>
            <a:r>
              <a:rPr lang="de-CH" sz="1000" dirty="0">
                <a:latin typeface="Garamond" panose="02020404030301010803" pitchFamily="18" charset="0"/>
              </a:rPr>
              <a:t> </a:t>
            </a:r>
            <a:r>
              <a:rPr lang="de-CH" sz="1000" dirty="0" err="1">
                <a:latin typeface="Garamond" panose="02020404030301010803" pitchFamily="18" charset="0"/>
              </a:rPr>
              <a:t>line</a:t>
            </a:r>
            <a:r>
              <a:rPr lang="de-CH" sz="1000" dirty="0">
                <a:latin typeface="Garamond" panose="02020404030301010803" pitchFamily="18" charset="0"/>
              </a:rPr>
              <a:t> in </a:t>
            </a:r>
            <a:r>
              <a:rPr lang="de-CH" sz="1000" dirty="0" err="1">
                <a:latin typeface="Garamond" panose="02020404030301010803" pitchFamily="18" charset="0"/>
              </a:rPr>
              <a:t>HCImage</a:t>
            </a:r>
            <a:r>
              <a:rPr lang="de-CH" sz="1000" dirty="0">
                <a:latin typeface="Garamond" panose="02020404030301010803" pitchFamily="18" charset="0"/>
              </a:rPr>
              <a:t> </a:t>
            </a:r>
            <a:r>
              <a:rPr lang="de-CH" sz="1000" dirty="0" err="1">
                <a:latin typeface="Garamond" panose="02020404030301010803" pitchFamily="18" charset="0"/>
              </a:rPr>
              <a:t>if</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crosshair</a:t>
            </a:r>
            <a:r>
              <a:rPr lang="de-CH" sz="1000" dirty="0">
                <a:latin typeface="Garamond" panose="02020404030301010803" pitchFamily="18" charset="0"/>
              </a:rPr>
              <a:t> </a:t>
            </a:r>
            <a:r>
              <a:rPr lang="de-CH" sz="1000" dirty="0" err="1">
                <a:latin typeface="Garamond" panose="02020404030301010803" pitchFamily="18" charset="0"/>
              </a:rPr>
              <a:t>is</a:t>
            </a:r>
            <a:r>
              <a:rPr lang="de-CH" sz="1000" dirty="0">
                <a:latin typeface="Garamond" panose="02020404030301010803" pitchFamily="18" charset="0"/>
              </a:rPr>
              <a:t> </a:t>
            </a:r>
            <a:r>
              <a:rPr lang="de-CH" sz="1000" dirty="0" err="1">
                <a:latin typeface="Garamond" panose="02020404030301010803" pitchFamily="18" charset="0"/>
              </a:rPr>
              <a:t>switched</a:t>
            </a:r>
            <a:r>
              <a:rPr lang="de-CH" sz="1000" dirty="0">
                <a:latin typeface="Garamond" panose="02020404030301010803" pitchFamily="18" charset="0"/>
              </a:rPr>
              <a:t> on). </a:t>
            </a:r>
            <a:r>
              <a:rPr lang="de-CH" sz="1000" dirty="0" err="1">
                <a:latin typeface="Garamond" panose="02020404030301010803" pitchFamily="18" charset="0"/>
              </a:rPr>
              <a:t>It</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value</a:t>
            </a:r>
            <a:r>
              <a:rPr lang="de-CH" sz="1000" dirty="0">
                <a:latin typeface="Garamond" panose="02020404030301010803" pitchFamily="18" charset="0"/>
              </a:rPr>
              <a:t> </a:t>
            </a:r>
            <a:r>
              <a:rPr lang="de-CH" sz="1000" dirty="0" err="1">
                <a:latin typeface="Garamond" panose="02020404030301010803" pitchFamily="18" charset="0"/>
              </a:rPr>
              <a:t>changes</a:t>
            </a:r>
            <a:r>
              <a:rPr lang="de-CH" sz="1000" dirty="0">
                <a:latin typeface="Garamond" panose="02020404030301010803" pitchFamily="18" charset="0"/>
              </a:rPr>
              <a:t> </a:t>
            </a:r>
            <a:r>
              <a:rPr lang="de-CH" sz="1000" dirty="0" err="1">
                <a:latin typeface="Garamond" panose="02020404030301010803" pitchFamily="18" charset="0"/>
              </a:rPr>
              <a:t>to</a:t>
            </a:r>
            <a:r>
              <a:rPr lang="de-CH" sz="1000" dirty="0">
                <a:latin typeface="Garamond" panose="02020404030301010803" pitchFamily="18" charset="0"/>
              </a:rPr>
              <a:t> </a:t>
            </a:r>
            <a:r>
              <a:rPr lang="de-CH" sz="1000" dirty="0" err="1">
                <a:latin typeface="Garamond" panose="02020404030301010803" pitchFamily="18" charset="0"/>
              </a:rPr>
              <a:t>quickly</a:t>
            </a:r>
            <a:r>
              <a:rPr lang="de-CH" sz="1000" dirty="0">
                <a:latin typeface="Garamond" panose="02020404030301010803" pitchFamily="18" charset="0"/>
              </a:rPr>
              <a:t>, </a:t>
            </a:r>
            <a:r>
              <a:rPr lang="de-CH" sz="1000" dirty="0" err="1">
                <a:latin typeface="Garamond" panose="02020404030301010803" pitchFamily="18" charset="0"/>
              </a:rPr>
              <a:t>reduce</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increment</a:t>
            </a:r>
            <a:r>
              <a:rPr lang="de-CH" sz="1000" dirty="0">
                <a:latin typeface="Garamond" panose="02020404030301010803" pitchFamily="18" charset="0"/>
              </a:rPr>
              <a:t> </a:t>
            </a:r>
            <a:r>
              <a:rPr lang="de-CH" sz="1000" dirty="0" err="1">
                <a:latin typeface="Garamond" panose="02020404030301010803" pitchFamily="18" charset="0"/>
              </a:rPr>
              <a:t>setting</a:t>
            </a:r>
            <a:r>
              <a:rPr lang="de-CH" sz="1000" dirty="0" smtClean="0">
                <a:latin typeface="Garamond" panose="02020404030301010803" pitchFamily="18" charset="0"/>
              </a:rPr>
              <a:t>.</a:t>
            </a:r>
          </a:p>
          <a:p>
            <a:pPr marL="228600" indent="-228600">
              <a:buFontTx/>
              <a:buAutoNum type="arabicPeriod"/>
            </a:pPr>
            <a:r>
              <a:rPr lang="de-CH" sz="1000" dirty="0" err="1" smtClean="0">
                <a:latin typeface="Garamond" panose="02020404030301010803" pitchFamily="18" charset="0"/>
              </a:rPr>
              <a:t>Toggle</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AmpL</a:t>
            </a:r>
            <a:r>
              <a:rPr lang="de-CH" sz="1000" dirty="0" smtClean="0">
                <a:latin typeface="Garamond" panose="02020404030301010803" pitchFamily="18" charset="0"/>
              </a:rPr>
              <a:t> </a:t>
            </a:r>
            <a:r>
              <a:rPr lang="de-CH" sz="1000" dirty="0" err="1" smtClean="0">
                <a:latin typeface="Garamond" panose="02020404030301010803" pitchFamily="18" charset="0"/>
              </a:rPr>
              <a:t>or</a:t>
            </a:r>
            <a:r>
              <a:rPr lang="de-CH" sz="1000" dirty="0" smtClean="0">
                <a:latin typeface="Garamond" panose="02020404030301010803" pitchFamily="18" charset="0"/>
              </a:rPr>
              <a:t> </a:t>
            </a:r>
            <a:r>
              <a:rPr lang="de-CH" sz="1000" dirty="0" err="1" smtClean="0">
                <a:latin typeface="Garamond" panose="02020404030301010803" pitchFamily="18" charset="0"/>
              </a:rPr>
              <a:t>AmpR</a:t>
            </a:r>
            <a:r>
              <a:rPr lang="de-CH" sz="1000" dirty="0" smtClean="0">
                <a:latin typeface="Garamond" panose="02020404030301010803" pitchFamily="18" charset="0"/>
              </a:rPr>
              <a:t>-button </a:t>
            </a:r>
            <a:r>
              <a:rPr lang="de-CH" sz="1000" dirty="0" err="1" smtClean="0">
                <a:latin typeface="Garamond" panose="02020404030301010803" pitchFamily="18" charset="0"/>
              </a:rPr>
              <a:t>again</a:t>
            </a:r>
            <a:r>
              <a:rPr lang="de-CH" sz="1000" dirty="0" smtClean="0">
                <a:latin typeface="Garamond" panose="02020404030301010803" pitchFamily="18" charset="0"/>
              </a:rPr>
              <a:t>. </a:t>
            </a:r>
            <a:r>
              <a:rPr lang="de-CH" sz="1000" dirty="0" err="1">
                <a:latin typeface="Garamond" panose="02020404030301010803" pitchFamily="18" charset="0"/>
              </a:rPr>
              <a:t>If</a:t>
            </a:r>
            <a:r>
              <a:rPr lang="de-CH" sz="1000" dirty="0">
                <a:latin typeface="Garamond" panose="02020404030301010803" pitchFamily="18" charset="0"/>
              </a:rPr>
              <a:t> </a:t>
            </a:r>
            <a:r>
              <a:rPr lang="de-CH" sz="1000" dirty="0" err="1">
                <a:latin typeface="Garamond" panose="02020404030301010803" pitchFamily="18" charset="0"/>
              </a:rPr>
              <a:t>desired</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amplitude</a:t>
            </a:r>
            <a:r>
              <a:rPr lang="de-CH" sz="1000" dirty="0">
                <a:latin typeface="Garamond" panose="02020404030301010803" pitchFamily="18" charset="0"/>
              </a:rPr>
              <a:t> </a:t>
            </a:r>
            <a:r>
              <a:rPr lang="de-CH" sz="1000" dirty="0" err="1">
                <a:latin typeface="Garamond" panose="02020404030301010803" pitchFamily="18" charset="0"/>
              </a:rPr>
              <a:t>can</a:t>
            </a:r>
            <a:r>
              <a:rPr lang="de-CH" sz="1000" dirty="0">
                <a:latin typeface="Garamond" panose="02020404030301010803" pitchFamily="18" charset="0"/>
              </a:rPr>
              <a:t> </a:t>
            </a:r>
            <a:r>
              <a:rPr lang="de-CH" sz="1000" dirty="0" err="1">
                <a:latin typeface="Garamond" panose="02020404030301010803" pitchFamily="18" charset="0"/>
              </a:rPr>
              <a:t>be</a:t>
            </a:r>
            <a:r>
              <a:rPr lang="de-CH" sz="1000" dirty="0">
                <a:latin typeface="Garamond" panose="02020404030301010803" pitchFamily="18" charset="0"/>
              </a:rPr>
              <a:t> </a:t>
            </a:r>
            <a:r>
              <a:rPr lang="de-CH" sz="1000" dirty="0" err="1">
                <a:latin typeface="Garamond" panose="02020404030301010803" pitchFamily="18" charset="0"/>
              </a:rPr>
              <a:t>optimized</a:t>
            </a:r>
            <a:r>
              <a:rPr lang="de-CH" sz="1000" dirty="0">
                <a:latin typeface="Garamond" panose="02020404030301010803" pitchFamily="18" charset="0"/>
              </a:rPr>
              <a:t> </a:t>
            </a:r>
            <a:r>
              <a:rPr lang="de-CH" sz="1000" dirty="0" err="1">
                <a:latin typeface="Garamond" panose="02020404030301010803" pitchFamily="18" charset="0"/>
              </a:rPr>
              <a:t>by</a:t>
            </a:r>
            <a:r>
              <a:rPr lang="de-CH" sz="1000" dirty="0">
                <a:latin typeface="Garamond" panose="02020404030301010803" pitchFamily="18" charset="0"/>
              </a:rPr>
              <a:t> </a:t>
            </a:r>
            <a:r>
              <a:rPr lang="de-CH" sz="1000" dirty="0" err="1">
                <a:latin typeface="Garamond" panose="02020404030301010803" pitchFamily="18" charset="0"/>
              </a:rPr>
              <a:t>scrolling</a:t>
            </a:r>
            <a:r>
              <a:rPr lang="de-CH" sz="1000" dirty="0">
                <a:latin typeface="Garamond" panose="02020404030301010803" pitchFamily="18" charset="0"/>
              </a:rPr>
              <a:t> </a:t>
            </a:r>
            <a:r>
              <a:rPr lang="de-CH" sz="1000" dirty="0" err="1">
                <a:latin typeface="Garamond" panose="02020404030301010803" pitchFamily="18" charset="0"/>
              </a:rPr>
              <a:t>and</a:t>
            </a:r>
            <a:r>
              <a:rPr lang="de-CH" sz="1000" dirty="0">
                <a:latin typeface="Garamond" panose="02020404030301010803" pitchFamily="18" charset="0"/>
              </a:rPr>
              <a:t> </a:t>
            </a:r>
            <a:r>
              <a:rPr lang="de-CH" sz="1000" dirty="0" err="1">
                <a:latin typeface="Garamond" panose="02020404030301010803" pitchFamily="18" charset="0"/>
              </a:rPr>
              <a:t>selecting</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thinnest</a:t>
            </a:r>
            <a:r>
              <a:rPr lang="de-CH" sz="1000" dirty="0">
                <a:latin typeface="Garamond" panose="02020404030301010803" pitchFamily="18" charset="0"/>
              </a:rPr>
              <a:t> light-sheet (</a:t>
            </a:r>
            <a:r>
              <a:rPr lang="de-CH" sz="1000" dirty="0" err="1">
                <a:latin typeface="Garamond" panose="02020404030301010803" pitchFamily="18" charset="0"/>
              </a:rPr>
              <a:t>fewest</a:t>
            </a:r>
            <a:r>
              <a:rPr lang="de-CH" sz="1000" dirty="0">
                <a:latin typeface="Garamond" panose="02020404030301010803" pitchFamily="18" charset="0"/>
              </a:rPr>
              <a:t> sample </a:t>
            </a:r>
            <a:r>
              <a:rPr lang="de-CH" sz="1000" dirty="0" err="1">
                <a:latin typeface="Garamond" panose="02020404030301010803" pitchFamily="18" charset="0"/>
              </a:rPr>
              <a:t>features</a:t>
            </a:r>
            <a:r>
              <a:rPr lang="de-CH" sz="1000" dirty="0">
                <a:latin typeface="Garamond" panose="02020404030301010803" pitchFamily="18" charset="0"/>
              </a:rPr>
              <a:t> </a:t>
            </a:r>
            <a:r>
              <a:rPr lang="de-CH" sz="1000" dirty="0" err="1">
                <a:latin typeface="Garamond" panose="02020404030301010803" pitchFamily="18" charset="0"/>
              </a:rPr>
              <a:t>visible</a:t>
            </a:r>
            <a:r>
              <a:rPr lang="de-CH" sz="1000" dirty="0">
                <a:latin typeface="Garamond" panose="02020404030301010803" pitchFamily="18" charset="0"/>
              </a:rPr>
              <a:t>) </a:t>
            </a:r>
          </a:p>
          <a:p>
            <a:pPr marL="228600" indent="-228600">
              <a:buFontTx/>
              <a:buAutoNum type="arabicPeriod"/>
            </a:pPr>
            <a:r>
              <a:rPr lang="de-CH" sz="1000" dirty="0" err="1" smtClean="0">
                <a:latin typeface="Garamond" panose="02020404030301010803" pitchFamily="18" charset="0"/>
              </a:rPr>
              <a:t>If</a:t>
            </a:r>
            <a:r>
              <a:rPr lang="de-CH" sz="1000" dirty="0" smtClean="0">
                <a:latin typeface="Garamond" panose="02020404030301010803" pitchFamily="18" charset="0"/>
              </a:rPr>
              <a:t> </a:t>
            </a:r>
            <a:r>
              <a:rPr lang="de-CH" sz="1000" dirty="0" err="1">
                <a:latin typeface="Garamond" panose="02020404030301010803" pitchFamily="18" charset="0"/>
              </a:rPr>
              <a:t>desired</a:t>
            </a:r>
            <a:r>
              <a:rPr lang="de-CH" sz="1000" dirty="0">
                <a:latin typeface="Garamond" panose="02020404030301010803" pitchFamily="18" charset="0"/>
              </a:rPr>
              <a:t>, </a:t>
            </a:r>
            <a:r>
              <a:rPr lang="de-CH" sz="1000" dirty="0" smtClean="0">
                <a:latin typeface="Garamond" panose="02020404030301010803" pitchFamily="18" charset="0"/>
              </a:rPr>
              <a:t>save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settings</a:t>
            </a:r>
            <a:r>
              <a:rPr lang="de-CH" sz="1000" dirty="0" smtClean="0">
                <a:latin typeface="Garamond" panose="02020404030301010803" pitchFamily="18" charset="0"/>
              </a:rPr>
              <a:t> </a:t>
            </a:r>
            <a:r>
              <a:rPr lang="de-CH" sz="1000" dirty="0" err="1" smtClean="0">
                <a:latin typeface="Garamond" panose="02020404030301010803" pitchFamily="18" charset="0"/>
              </a:rPr>
              <a:t>for</a:t>
            </a:r>
            <a:r>
              <a:rPr lang="de-CH" sz="1000" dirty="0" smtClean="0">
                <a:latin typeface="Garamond" panose="02020404030301010803" pitchFamily="18" charset="0"/>
              </a:rPr>
              <a:t> </a:t>
            </a:r>
            <a:r>
              <a:rPr lang="de-CH" sz="1000" dirty="0" err="1" smtClean="0">
                <a:latin typeface="Garamond" panose="02020404030301010803" pitchFamily="18" charset="0"/>
              </a:rPr>
              <a:t>this</a:t>
            </a:r>
            <a:r>
              <a:rPr lang="de-CH" sz="1000" dirty="0" smtClean="0">
                <a:latin typeface="Garamond" panose="02020404030301010803" pitchFamily="18" charset="0"/>
              </a:rPr>
              <a:t> zoom &amp; </a:t>
            </a:r>
            <a:r>
              <a:rPr lang="de-CH" sz="1000" dirty="0" err="1" smtClean="0">
                <a:latin typeface="Garamond" panose="02020404030301010803" pitchFamily="18" charset="0"/>
              </a:rPr>
              <a:t>wavelength</a:t>
            </a:r>
            <a:endParaRPr lang="de-CH" sz="1000" dirty="0">
              <a:latin typeface="Garamond" panose="02020404030301010803" pitchFamily="18" charset="0"/>
            </a:endParaRPr>
          </a:p>
          <a:p>
            <a:pPr marL="228600" indent="-228600">
              <a:buFontTx/>
              <a:buAutoNum type="arabicPeriod"/>
            </a:pPr>
            <a:endParaRPr lang="de-CH" sz="1000" dirty="0">
              <a:latin typeface="Garamond" panose="02020404030301010803" pitchFamily="18" charset="0"/>
            </a:endParaRPr>
          </a:p>
          <a:p>
            <a:pPr marL="228600" indent="-228600">
              <a:buAutoNum type="arabicPeriod"/>
            </a:pPr>
            <a:endParaRPr lang="de-CH" sz="1000" dirty="0" smtClean="0">
              <a:latin typeface="Garamond" panose="02020404030301010803"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995686"/>
            <a:ext cx="429071" cy="388057"/>
          </a:xfrm>
          <a:prstGeom prst="rect">
            <a:avLst/>
          </a:prstGeom>
        </p:spPr>
      </p:pic>
      <p:sp>
        <p:nvSpPr>
          <p:cNvPr id="11" name="TextBox 10"/>
          <p:cNvSpPr txBox="1"/>
          <p:nvPr/>
        </p:nvSpPr>
        <p:spPr>
          <a:xfrm>
            <a:off x="758098" y="2037497"/>
            <a:ext cx="5202065" cy="246221"/>
          </a:xfrm>
          <a:prstGeom prst="rect">
            <a:avLst/>
          </a:prstGeom>
          <a:noFill/>
        </p:spPr>
        <p:txBody>
          <a:bodyPr wrap="none" rtlCol="0">
            <a:spAutoFit/>
          </a:bodyPr>
          <a:lstStyle/>
          <a:p>
            <a:r>
              <a:rPr lang="de-CH" sz="1000" dirty="0" smtClean="0">
                <a:latin typeface="Garamond" panose="02020404030301010803" pitchFamily="18" charset="0"/>
              </a:rPr>
              <a:t>ETL </a:t>
            </a:r>
            <a:r>
              <a:rPr lang="de-CH" sz="1000" dirty="0" err="1" smtClean="0">
                <a:latin typeface="Garamond" panose="02020404030301010803" pitchFamily="18" charset="0"/>
              </a:rPr>
              <a:t>parameters</a:t>
            </a:r>
            <a:r>
              <a:rPr lang="de-CH" sz="1000" dirty="0" smtClean="0">
                <a:latin typeface="Garamond" panose="02020404030301010803" pitchFamily="18" charset="0"/>
              </a:rPr>
              <a:t> </a:t>
            </a:r>
            <a:r>
              <a:rPr lang="de-CH" sz="1000" dirty="0" err="1" smtClean="0">
                <a:latin typeface="Garamond" panose="02020404030301010803" pitchFamily="18" charset="0"/>
              </a:rPr>
              <a:t>depend</a:t>
            </a:r>
            <a:r>
              <a:rPr lang="de-CH" sz="1000" dirty="0" smtClean="0">
                <a:latin typeface="Garamond" panose="02020404030301010803" pitchFamily="18" charset="0"/>
              </a:rPr>
              <a:t> on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mounting</a:t>
            </a:r>
            <a:r>
              <a:rPr lang="de-CH" sz="1000" dirty="0" smtClean="0">
                <a:latin typeface="Garamond" panose="02020404030301010803" pitchFamily="18" charset="0"/>
              </a:rPr>
              <a:t> medium, </a:t>
            </a:r>
            <a:r>
              <a:rPr lang="de-CH" sz="1000" dirty="0" err="1" smtClean="0">
                <a:latin typeface="Garamond" panose="02020404030301010803" pitchFamily="18" charset="0"/>
              </a:rPr>
              <a:t>its</a:t>
            </a:r>
            <a:r>
              <a:rPr lang="de-CH" sz="1000" dirty="0" smtClean="0">
                <a:latin typeface="Garamond" panose="02020404030301010803" pitchFamily="18" charset="0"/>
              </a:rPr>
              <a:t> </a:t>
            </a:r>
            <a:r>
              <a:rPr lang="de-CH" sz="1000" dirty="0" err="1" smtClean="0">
                <a:latin typeface="Garamond" panose="02020404030301010803" pitchFamily="18" charset="0"/>
              </a:rPr>
              <a:t>temperature</a:t>
            </a:r>
            <a:r>
              <a:rPr lang="de-CH" sz="1000" dirty="0" smtClean="0">
                <a:latin typeface="Garamond" panose="02020404030301010803" pitchFamily="18" charset="0"/>
              </a:rPr>
              <a:t>, zoom, </a:t>
            </a:r>
            <a:r>
              <a:rPr lang="de-CH" sz="1000" dirty="0" err="1" smtClean="0">
                <a:latin typeface="Garamond" panose="02020404030301010803" pitchFamily="18" charset="0"/>
              </a:rPr>
              <a:t>and</a:t>
            </a:r>
            <a:r>
              <a:rPr lang="de-CH" sz="1000" dirty="0" smtClean="0">
                <a:latin typeface="Garamond" panose="02020404030301010803" pitchFamily="18" charset="0"/>
              </a:rPr>
              <a:t> </a:t>
            </a:r>
            <a:r>
              <a:rPr lang="de-CH" sz="1000" dirty="0" err="1" smtClean="0">
                <a:latin typeface="Garamond" panose="02020404030301010803" pitchFamily="18" charset="0"/>
              </a:rPr>
              <a:t>excitation</a:t>
            </a:r>
            <a:r>
              <a:rPr lang="de-CH" sz="1000" dirty="0" smtClean="0">
                <a:latin typeface="Garamond" panose="02020404030301010803" pitchFamily="18" charset="0"/>
              </a:rPr>
              <a:t> </a:t>
            </a:r>
            <a:r>
              <a:rPr lang="de-CH" sz="1000" dirty="0" err="1" smtClean="0">
                <a:latin typeface="Garamond" panose="02020404030301010803" pitchFamily="18" charset="0"/>
              </a:rPr>
              <a:t>wavelength</a:t>
            </a:r>
            <a:endParaRPr lang="de-CH" sz="1000" dirty="0" smtClean="0">
              <a:latin typeface="Garamond" panose="02020404030301010803" pitchFamily="18"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2514811"/>
            <a:ext cx="429071" cy="388057"/>
          </a:xfrm>
          <a:prstGeom prst="rect">
            <a:avLst/>
          </a:prstGeom>
        </p:spPr>
      </p:pic>
      <p:sp>
        <p:nvSpPr>
          <p:cNvPr id="13" name="TextBox 12"/>
          <p:cNvSpPr txBox="1"/>
          <p:nvPr/>
        </p:nvSpPr>
        <p:spPr>
          <a:xfrm>
            <a:off x="758098" y="2556622"/>
            <a:ext cx="5113900" cy="246221"/>
          </a:xfrm>
          <a:prstGeom prst="rect">
            <a:avLst/>
          </a:prstGeom>
          <a:noFill/>
        </p:spPr>
        <p:txBody>
          <a:bodyPr wrap="none" rtlCol="0">
            <a:spAutoFit/>
          </a:bodyPr>
          <a:lstStyle/>
          <a:p>
            <a:r>
              <a:rPr lang="de-CH" sz="1000" dirty="0" smtClean="0">
                <a:latin typeface="Garamond" panose="02020404030301010803" pitchFamily="18" charset="0"/>
              </a:rPr>
              <a:t>The ETL </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t>
            </a:r>
            <a:r>
              <a:rPr lang="de-CH" sz="1000" dirty="0" err="1" smtClean="0">
                <a:latin typeface="Garamond" panose="02020404030301010803" pitchFamily="18" charset="0"/>
              </a:rPr>
              <a:t>provides</a:t>
            </a:r>
            <a:r>
              <a:rPr lang="de-CH" sz="1000" dirty="0" smtClean="0">
                <a:latin typeface="Garamond" panose="02020404030301010803" pitchFamily="18" charset="0"/>
              </a:rPr>
              <a:t> </a:t>
            </a:r>
            <a:r>
              <a:rPr lang="de-CH" sz="1000" dirty="0" err="1" smtClean="0">
                <a:latin typeface="Garamond" panose="02020404030301010803" pitchFamily="18" charset="0"/>
              </a:rPr>
              <a:t>reasonable</a:t>
            </a:r>
            <a:r>
              <a:rPr lang="de-CH" sz="1000" dirty="0" smtClean="0">
                <a:latin typeface="Garamond" panose="02020404030301010803" pitchFamily="18" charset="0"/>
              </a:rPr>
              <a:t> </a:t>
            </a:r>
            <a:r>
              <a:rPr lang="de-CH" sz="1000" dirty="0" err="1" smtClean="0">
                <a:latin typeface="Garamond" panose="02020404030301010803" pitchFamily="18" charset="0"/>
              </a:rPr>
              <a:t>presets</a:t>
            </a:r>
            <a:r>
              <a:rPr lang="de-CH" sz="1000" dirty="0" smtClean="0">
                <a:latin typeface="Garamond" panose="02020404030301010803" pitchFamily="18" charset="0"/>
              </a:rPr>
              <a:t>, but </a:t>
            </a:r>
            <a:r>
              <a:rPr lang="de-CH" sz="1000" dirty="0" err="1" smtClean="0">
                <a:latin typeface="Garamond" panose="02020404030301010803" pitchFamily="18" charset="0"/>
              </a:rPr>
              <a:t>its</a:t>
            </a:r>
            <a:r>
              <a:rPr lang="de-CH" sz="1000" dirty="0" smtClean="0">
                <a:latin typeface="Garamond" panose="02020404030301010803" pitchFamily="18" charset="0"/>
              </a:rPr>
              <a:t> </a:t>
            </a:r>
            <a:r>
              <a:rPr lang="de-CH" sz="1000" dirty="0" err="1" smtClean="0">
                <a:latin typeface="Garamond" panose="02020404030301010803" pitchFamily="18" charset="0"/>
              </a:rPr>
              <a:t>accuracy</a:t>
            </a:r>
            <a:r>
              <a:rPr lang="de-CH" sz="1000" dirty="0" smtClean="0">
                <a:latin typeface="Garamond" panose="02020404030301010803" pitchFamily="18" charset="0"/>
              </a:rPr>
              <a:t> </a:t>
            </a:r>
            <a:r>
              <a:rPr lang="de-CH" sz="1000" dirty="0" err="1" smtClean="0">
                <a:latin typeface="Garamond" panose="02020404030301010803" pitchFamily="18" charset="0"/>
              </a:rPr>
              <a:t>should</a:t>
            </a:r>
            <a:r>
              <a:rPr lang="de-CH" sz="1000" dirty="0" smtClean="0">
                <a:latin typeface="Garamond" panose="02020404030301010803" pitchFamily="18" charset="0"/>
              </a:rPr>
              <a:t> </a:t>
            </a:r>
            <a:r>
              <a:rPr lang="de-CH" sz="1000" dirty="0" err="1" smtClean="0">
                <a:latin typeface="Garamond" panose="02020404030301010803" pitchFamily="18" charset="0"/>
              </a:rPr>
              <a:t>be</a:t>
            </a:r>
            <a:r>
              <a:rPr lang="de-CH" sz="1000" dirty="0" smtClean="0">
                <a:latin typeface="Garamond" panose="02020404030301010803" pitchFamily="18" charset="0"/>
              </a:rPr>
              <a:t> </a:t>
            </a:r>
            <a:r>
              <a:rPr lang="de-CH" sz="1000" dirty="0" err="1" smtClean="0">
                <a:latin typeface="Garamond" panose="02020404030301010803" pitchFamily="18" charset="0"/>
              </a:rPr>
              <a:t>checked</a:t>
            </a:r>
            <a:r>
              <a:rPr lang="de-CH" sz="1000" dirty="0" smtClean="0">
                <a:latin typeface="Garamond" panose="02020404030301010803" pitchFamily="18" charset="0"/>
              </a:rPr>
              <a:t> in </a:t>
            </a:r>
            <a:r>
              <a:rPr lang="de-CH" sz="1000" dirty="0" err="1" smtClean="0">
                <a:latin typeface="Garamond" panose="02020404030301010803" pitchFamily="18" charset="0"/>
              </a:rPr>
              <a:t>each</a:t>
            </a:r>
            <a:r>
              <a:rPr lang="de-CH" sz="1000" dirty="0" smtClean="0">
                <a:latin typeface="Garamond" panose="02020404030301010803" pitchFamily="18" charset="0"/>
              </a:rPr>
              <a:t> sample</a:t>
            </a: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3055268"/>
            <a:ext cx="429071" cy="388057"/>
          </a:xfrm>
          <a:prstGeom prst="rect">
            <a:avLst/>
          </a:prstGeom>
        </p:spPr>
      </p:pic>
      <p:sp>
        <p:nvSpPr>
          <p:cNvPr id="15" name="TextBox 14"/>
          <p:cNvSpPr txBox="1"/>
          <p:nvPr/>
        </p:nvSpPr>
        <p:spPr>
          <a:xfrm>
            <a:off x="777077" y="3126185"/>
            <a:ext cx="7571303" cy="246221"/>
          </a:xfrm>
          <a:prstGeom prst="rect">
            <a:avLst/>
          </a:prstGeom>
          <a:noFill/>
        </p:spPr>
        <p:txBody>
          <a:bodyPr wrap="none" rtlCol="0">
            <a:spAutoFit/>
          </a:bodyPr>
          <a:lstStyle/>
          <a:p>
            <a:r>
              <a:rPr lang="de-CH" sz="1000" dirty="0" err="1" smtClean="0">
                <a:latin typeface="Garamond" panose="02020404030301010803" pitchFamily="18" charset="0"/>
              </a:rPr>
              <a:t>When</a:t>
            </a:r>
            <a:r>
              <a:rPr lang="de-CH" sz="1000" dirty="0" smtClean="0">
                <a:latin typeface="Garamond" panose="02020404030301010803" pitchFamily="18" charset="0"/>
              </a:rPr>
              <a:t> </a:t>
            </a:r>
            <a:r>
              <a:rPr lang="de-CH" sz="1000" dirty="0" err="1" smtClean="0">
                <a:latin typeface="Garamond" panose="02020404030301010803" pitchFamily="18" charset="0"/>
              </a:rPr>
              <a:t>changing</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excitation</a:t>
            </a:r>
            <a:r>
              <a:rPr lang="de-CH" sz="1000" dirty="0" smtClean="0">
                <a:latin typeface="Garamond" panose="02020404030301010803" pitchFamily="18" charset="0"/>
              </a:rPr>
              <a:t> </a:t>
            </a:r>
            <a:r>
              <a:rPr lang="de-CH" sz="1000" dirty="0" err="1" smtClean="0">
                <a:latin typeface="Garamond" panose="02020404030301010803" pitchFamily="18" charset="0"/>
              </a:rPr>
              <a:t>laser</a:t>
            </a:r>
            <a:r>
              <a:rPr lang="de-CH" sz="1000" dirty="0" smtClean="0">
                <a:latin typeface="Garamond" panose="02020404030301010803" pitchFamily="18" charset="0"/>
              </a:rPr>
              <a:t> </a:t>
            </a:r>
            <a:r>
              <a:rPr lang="de-CH" sz="1000" dirty="0" err="1" smtClean="0">
                <a:latin typeface="Garamond" panose="02020404030301010803" pitchFamily="18" charset="0"/>
              </a:rPr>
              <a:t>or</a:t>
            </a:r>
            <a:r>
              <a:rPr lang="de-CH" sz="1000" dirty="0" smtClean="0">
                <a:latin typeface="Garamond" panose="02020404030301010803" pitchFamily="18" charset="0"/>
              </a:rPr>
              <a:t> zoom, </a:t>
            </a:r>
            <a:r>
              <a:rPr lang="de-CH" sz="1000" dirty="0" err="1" smtClean="0">
                <a:latin typeface="Garamond" panose="02020404030301010803" pitchFamily="18" charset="0"/>
              </a:rPr>
              <a:t>the</a:t>
            </a:r>
            <a:r>
              <a:rPr lang="de-CH" sz="1000" dirty="0" smtClean="0">
                <a:latin typeface="Garamond" panose="02020404030301010803" pitchFamily="18" charset="0"/>
              </a:rPr>
              <a:t> ETL </a:t>
            </a:r>
            <a:r>
              <a:rPr lang="de-CH" sz="1000" dirty="0" err="1" smtClean="0">
                <a:latin typeface="Garamond" panose="02020404030301010803" pitchFamily="18" charset="0"/>
              </a:rPr>
              <a:t>parameters</a:t>
            </a:r>
            <a:r>
              <a:rPr lang="de-CH" sz="1000" dirty="0" smtClean="0">
                <a:latin typeface="Garamond" panose="02020404030301010803" pitchFamily="18" charset="0"/>
              </a:rPr>
              <a:t> will update </a:t>
            </a:r>
            <a:r>
              <a:rPr lang="de-CH" sz="1000" dirty="0" err="1" smtClean="0">
                <a:latin typeface="Garamond" panose="02020404030301010803" pitchFamily="18" charset="0"/>
              </a:rPr>
              <a:t>from</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t>
            </a:r>
            <a:r>
              <a:rPr lang="de-CH" sz="1000" dirty="0" err="1" smtClean="0">
                <a:latin typeface="Garamond" panose="02020404030301010803" pitchFamily="18" charset="0"/>
              </a:rPr>
              <a:t>If</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chosen</a:t>
            </a:r>
            <a:r>
              <a:rPr lang="de-CH" sz="1000" dirty="0" smtClean="0">
                <a:latin typeface="Garamond" panose="02020404030301010803" pitchFamily="18" charset="0"/>
              </a:rPr>
              <a:t> </a:t>
            </a:r>
            <a:r>
              <a:rPr lang="de-CH" sz="1000" dirty="0" err="1" smtClean="0">
                <a:latin typeface="Garamond" panose="02020404030301010803" pitchFamily="18" charset="0"/>
              </a:rPr>
              <a:t>values</a:t>
            </a:r>
            <a:r>
              <a:rPr lang="de-CH" sz="1000" dirty="0" smtClean="0">
                <a:latin typeface="Garamond" panose="02020404030301010803" pitchFamily="18" charset="0"/>
              </a:rPr>
              <a:t> </a:t>
            </a:r>
            <a:r>
              <a:rPr lang="de-CH" sz="1000" dirty="0" err="1" smtClean="0">
                <a:latin typeface="Garamond" panose="02020404030301010803" pitchFamily="18" charset="0"/>
              </a:rPr>
              <a:t>should</a:t>
            </a:r>
            <a:r>
              <a:rPr lang="de-CH" sz="1000" dirty="0" smtClean="0">
                <a:latin typeface="Garamond" panose="02020404030301010803" pitchFamily="18" charset="0"/>
              </a:rPr>
              <a:t> </a:t>
            </a:r>
            <a:r>
              <a:rPr lang="de-CH" sz="1000" dirty="0" err="1" smtClean="0">
                <a:latin typeface="Garamond" panose="02020404030301010803" pitchFamily="18" charset="0"/>
              </a:rPr>
              <a:t>be</a:t>
            </a:r>
            <a:r>
              <a:rPr lang="de-CH" sz="1000" dirty="0" smtClean="0">
                <a:latin typeface="Garamond" panose="02020404030301010803" pitchFamily="18" charset="0"/>
              </a:rPr>
              <a:t> </a:t>
            </a:r>
            <a:r>
              <a:rPr lang="de-CH" sz="1000" dirty="0" err="1" smtClean="0">
                <a:latin typeface="Garamond" panose="02020404030301010803" pitchFamily="18" charset="0"/>
              </a:rPr>
              <a:t>retained</a:t>
            </a:r>
            <a:r>
              <a:rPr lang="de-CH" sz="1000" dirty="0" smtClean="0">
                <a:latin typeface="Garamond" panose="02020404030301010803" pitchFamily="18" charset="0"/>
              </a:rPr>
              <a:t>, save </a:t>
            </a:r>
            <a:r>
              <a:rPr lang="de-CH" sz="1000" dirty="0" err="1" smtClean="0">
                <a:latin typeface="Garamond" panose="02020404030301010803" pitchFamily="18" charset="0"/>
              </a:rPr>
              <a:t>them</a:t>
            </a:r>
            <a:r>
              <a:rPr lang="de-CH" sz="1000" dirty="0" smtClean="0">
                <a:latin typeface="Garamond" panose="02020404030301010803" pitchFamily="18" charset="0"/>
              </a:rPr>
              <a:t>.</a:t>
            </a:r>
          </a:p>
        </p:txBody>
      </p:sp>
    </p:spTree>
    <p:extLst>
      <p:ext uri="{BB962C8B-B14F-4D97-AF65-F5344CB8AC3E}">
        <p14:creationId xmlns:p14="http://schemas.microsoft.com/office/powerpoint/2010/main" val="2288590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esoSPIM Acquisition Manag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61688"/>
            <a:ext cx="9144000" cy="1220124"/>
          </a:xfrm>
          <a:prstGeom prst="rect">
            <a:avLst/>
          </a:prstGeom>
        </p:spPr>
      </p:pic>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Acquiring stacks / lists of acquisitions</a:t>
            </a:r>
            <a:endParaRPr lang="de-CH" sz="2000" dirty="0">
              <a:latin typeface="Garamond" panose="02020404030301010803" pitchFamily="18" charset="0"/>
            </a:endParaRPr>
          </a:p>
        </p:txBody>
      </p:sp>
      <p:sp>
        <p:nvSpPr>
          <p:cNvPr id="3" name="TextBox 2"/>
          <p:cNvSpPr txBox="1"/>
          <p:nvPr/>
        </p:nvSpPr>
        <p:spPr>
          <a:xfrm>
            <a:off x="95918" y="498839"/>
            <a:ext cx="3991798" cy="246221"/>
          </a:xfrm>
          <a:prstGeom prst="rect">
            <a:avLst/>
          </a:prstGeom>
          <a:noFill/>
        </p:spPr>
        <p:txBody>
          <a:bodyPr wrap="none" rtlCol="0">
            <a:spAutoFit/>
          </a:bodyPr>
          <a:lstStyle/>
          <a:p>
            <a:pPr marL="228600" indent="-228600">
              <a:buAutoNum type="arabicPeriod"/>
            </a:pPr>
            <a:r>
              <a:rPr lang="de-CH" sz="1000" dirty="0" smtClean="0">
                <a:latin typeface="Garamond" panose="02020404030301010803" pitchFamily="18" charset="0"/>
              </a:rPr>
              <a:t>Zero the stages (XY, Z, Focus) in live view in an appropriate location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815541"/>
            <a:ext cx="429071" cy="388057"/>
          </a:xfrm>
          <a:prstGeom prst="rect">
            <a:avLst/>
          </a:prstGeom>
        </p:spPr>
      </p:pic>
      <p:sp>
        <p:nvSpPr>
          <p:cNvPr id="5" name="TextBox 4"/>
          <p:cNvSpPr txBox="1"/>
          <p:nvPr/>
        </p:nvSpPr>
        <p:spPr>
          <a:xfrm>
            <a:off x="686090" y="789351"/>
            <a:ext cx="3265638" cy="400110"/>
          </a:xfrm>
          <a:prstGeom prst="rect">
            <a:avLst/>
          </a:prstGeom>
          <a:noFill/>
        </p:spPr>
        <p:txBody>
          <a:bodyPr wrap="none" rtlCol="0">
            <a:spAutoFit/>
          </a:bodyPr>
          <a:lstStyle/>
          <a:p>
            <a:r>
              <a:rPr lang="de-CH" sz="1000" dirty="0" smtClean="0">
                <a:latin typeface="Garamond" panose="02020404030301010803" pitchFamily="18" charset="0"/>
              </a:rPr>
              <a:t>When creating an acquisition list, never zero different rows at </a:t>
            </a:r>
          </a:p>
          <a:p>
            <a:r>
              <a:rPr lang="de-CH" sz="1000" dirty="0" smtClean="0">
                <a:latin typeface="Garamond" panose="02020404030301010803" pitchFamily="18" charset="0"/>
              </a:rPr>
              <a:t>different locations! </a:t>
            </a:r>
          </a:p>
        </p:txBody>
      </p:sp>
      <p:sp>
        <p:nvSpPr>
          <p:cNvPr id="7" name="TextBox 6"/>
          <p:cNvSpPr txBox="1"/>
          <p:nvPr/>
        </p:nvSpPr>
        <p:spPr>
          <a:xfrm>
            <a:off x="115390" y="1217657"/>
            <a:ext cx="4184159" cy="246221"/>
          </a:xfrm>
          <a:prstGeom prst="rect">
            <a:avLst/>
          </a:prstGeom>
          <a:noFill/>
        </p:spPr>
        <p:txBody>
          <a:bodyPr wrap="none" rtlCol="0">
            <a:spAutoFit/>
          </a:bodyPr>
          <a:lstStyle/>
          <a:p>
            <a:r>
              <a:rPr lang="de-CH" sz="1000" dirty="0" smtClean="0">
                <a:latin typeface="Garamond" panose="02020404030301010803" pitchFamily="18" charset="0"/>
              </a:rPr>
              <a:t>2.   Using the mark buttons, select the X,Y,Focus, Z_start and Z_end positions  </a:t>
            </a:r>
          </a:p>
        </p:txBody>
      </p:sp>
      <p:sp>
        <p:nvSpPr>
          <p:cNvPr id="8" name="TextBox 7"/>
          <p:cNvSpPr txBox="1"/>
          <p:nvPr/>
        </p:nvSpPr>
        <p:spPr>
          <a:xfrm>
            <a:off x="0" y="1492074"/>
            <a:ext cx="2504212" cy="246221"/>
          </a:xfrm>
          <a:prstGeom prst="rect">
            <a:avLst/>
          </a:prstGeom>
          <a:noFill/>
        </p:spPr>
        <p:txBody>
          <a:bodyPr wrap="none" rtlCol="0">
            <a:spAutoFit/>
          </a:bodyPr>
          <a:lstStyle/>
          <a:p>
            <a:r>
              <a:rPr lang="de-CH" sz="1000" dirty="0" smtClean="0">
                <a:latin typeface="Garamond" panose="02020404030301010803" pitchFamily="18" charset="0"/>
              </a:rPr>
              <a:t>Mark buttons («M</a:t>
            </a:r>
            <a:r>
              <a:rPr lang="de-CH" sz="1000" dirty="0" smtClean="0">
                <a:latin typeface="Garamond" panose="02020404030301010803" pitchFamily="18" charset="0"/>
              </a:rPr>
              <a:t>») = copy current coordinate</a:t>
            </a:r>
            <a:endParaRPr lang="de-CH" sz="1000" dirty="0" smtClean="0">
              <a:latin typeface="Garamond" panose="02020404030301010803" pitchFamily="18" charset="0"/>
            </a:endParaRPr>
          </a:p>
        </p:txBody>
      </p:sp>
      <p:cxnSp>
        <p:nvCxnSpPr>
          <p:cNvPr id="9" name="Straight Arrow Connector 8"/>
          <p:cNvCxnSpPr>
            <a:stCxn id="8" idx="2"/>
          </p:cNvCxnSpPr>
          <p:nvPr/>
        </p:nvCxnSpPr>
        <p:spPr>
          <a:xfrm flipH="1">
            <a:off x="394064" y="1738295"/>
            <a:ext cx="858042" cy="50759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p:cNvCxnSpPr>
          <p:nvPr/>
        </p:nvCxnSpPr>
        <p:spPr>
          <a:xfrm flipH="1">
            <a:off x="755586" y="1738295"/>
            <a:ext cx="496520" cy="49781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005607" y="3356158"/>
            <a:ext cx="1241045" cy="400110"/>
          </a:xfrm>
          <a:prstGeom prst="rect">
            <a:avLst/>
          </a:prstGeom>
          <a:noFill/>
        </p:spPr>
        <p:txBody>
          <a:bodyPr wrap="none" rtlCol="0">
            <a:spAutoFit/>
          </a:bodyPr>
          <a:lstStyle/>
          <a:p>
            <a:r>
              <a:rPr lang="de-CH" sz="1000" dirty="0" smtClean="0">
                <a:latin typeface="Garamond" panose="02020404030301010803" pitchFamily="18" charset="0"/>
              </a:rPr>
              <a:t>Mark X + Y position</a:t>
            </a:r>
          </a:p>
          <a:p>
            <a:r>
              <a:rPr lang="de-CH" sz="1000" dirty="0" smtClean="0">
                <a:latin typeface="Garamond" panose="02020404030301010803" pitchFamily="18" charset="0"/>
              </a:rPr>
              <a:t>For a selected row</a:t>
            </a:r>
          </a:p>
        </p:txBody>
      </p:sp>
      <p:cxnSp>
        <p:nvCxnSpPr>
          <p:cNvPr id="19" name="Straight Arrow Connector 18"/>
          <p:cNvCxnSpPr/>
          <p:nvPr/>
        </p:nvCxnSpPr>
        <p:spPr>
          <a:xfrm flipV="1">
            <a:off x="6756420" y="3003648"/>
            <a:ext cx="191844" cy="33979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28189" y="3530505"/>
            <a:ext cx="4184159" cy="246221"/>
          </a:xfrm>
          <a:prstGeom prst="rect">
            <a:avLst/>
          </a:prstGeom>
          <a:noFill/>
        </p:spPr>
        <p:txBody>
          <a:bodyPr wrap="none" rtlCol="0">
            <a:spAutoFit/>
          </a:bodyPr>
          <a:lstStyle/>
          <a:p>
            <a:r>
              <a:rPr lang="de-CH" sz="1000" dirty="0" smtClean="0">
                <a:latin typeface="Garamond" panose="02020404030301010803" pitchFamily="18" charset="0"/>
              </a:rPr>
              <a:t>3.   Using the mark buttons, select the X,Y,Focus, Z_start and Z_end positions  </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8909" y="2595315"/>
            <a:ext cx="291722" cy="263837"/>
          </a:xfrm>
          <a:prstGeom prst="rect">
            <a:avLst/>
          </a:prstGeom>
        </p:spPr>
      </p:pic>
      <p:sp>
        <p:nvSpPr>
          <p:cNvPr id="23" name="TextBox 22"/>
          <p:cNvSpPr txBox="1"/>
          <p:nvPr/>
        </p:nvSpPr>
        <p:spPr>
          <a:xfrm>
            <a:off x="2547312" y="2490933"/>
            <a:ext cx="2802370" cy="400110"/>
          </a:xfrm>
          <a:prstGeom prst="rect">
            <a:avLst/>
          </a:prstGeom>
          <a:noFill/>
        </p:spPr>
        <p:txBody>
          <a:bodyPr wrap="none" rtlCol="0">
            <a:spAutoFit/>
          </a:bodyPr>
          <a:lstStyle/>
          <a:p>
            <a:r>
              <a:rPr lang="de-CH" sz="1000" dirty="0" smtClean="0">
                <a:latin typeface="Garamond" panose="02020404030301010803" pitchFamily="18" charset="0"/>
              </a:rPr>
              <a:t>Acquisition lists with varying rotations («multiview») </a:t>
            </a:r>
          </a:p>
          <a:p>
            <a:r>
              <a:rPr lang="de-CH" sz="1000" dirty="0" smtClean="0">
                <a:latin typeface="Garamond" panose="02020404030301010803" pitchFamily="18" charset="0"/>
              </a:rPr>
              <a:t>are currently disabled.</a:t>
            </a:r>
          </a:p>
        </p:txBody>
      </p:sp>
      <p:cxnSp>
        <p:nvCxnSpPr>
          <p:cNvPr id="24" name="Straight Arrow Connector 23"/>
          <p:cNvCxnSpPr/>
          <p:nvPr/>
        </p:nvCxnSpPr>
        <p:spPr>
          <a:xfrm flipH="1" flipV="1">
            <a:off x="3275856" y="2400674"/>
            <a:ext cx="22052" cy="14639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28189" y="3704927"/>
            <a:ext cx="2610010" cy="246221"/>
          </a:xfrm>
          <a:prstGeom prst="rect">
            <a:avLst/>
          </a:prstGeom>
          <a:noFill/>
        </p:spPr>
        <p:txBody>
          <a:bodyPr wrap="none" rtlCol="0">
            <a:spAutoFit/>
          </a:bodyPr>
          <a:lstStyle/>
          <a:p>
            <a:r>
              <a:rPr lang="de-CH" sz="1000" dirty="0">
                <a:latin typeface="Garamond" panose="02020404030301010803" pitchFamily="18" charset="0"/>
              </a:rPr>
              <a:t>4</a:t>
            </a:r>
            <a:r>
              <a:rPr lang="de-CH" sz="1000" dirty="0" smtClean="0">
                <a:latin typeface="Garamond" panose="02020404030301010803" pitchFamily="18" charset="0"/>
              </a:rPr>
              <a:t>.   Select, laser, intensity, filter, shutter for a row</a:t>
            </a:r>
          </a:p>
        </p:txBody>
      </p:sp>
      <p:sp>
        <p:nvSpPr>
          <p:cNvPr id="27" name="TextBox 26"/>
          <p:cNvSpPr txBox="1"/>
          <p:nvPr/>
        </p:nvSpPr>
        <p:spPr>
          <a:xfrm>
            <a:off x="107315" y="3904982"/>
            <a:ext cx="8209102" cy="400110"/>
          </a:xfrm>
          <a:prstGeom prst="rect">
            <a:avLst/>
          </a:prstGeom>
          <a:noFill/>
        </p:spPr>
        <p:txBody>
          <a:bodyPr wrap="square" rtlCol="0">
            <a:spAutoFit/>
          </a:bodyPr>
          <a:lstStyle/>
          <a:p>
            <a:pPr marL="228600" indent="-228600">
              <a:buAutoNum type="arabicPeriod" startAt="5"/>
            </a:pPr>
            <a:r>
              <a:rPr lang="de-CH" sz="1000" dirty="0" smtClean="0">
                <a:latin typeface="Garamond" panose="02020404030301010803" pitchFamily="18" charset="0"/>
              </a:rPr>
              <a:t>Select a folder for the stack to be saved in by clicking on the button in the folder column. The current folder will be displayed. Using the «Set Folders» button, the folders for the entire table can be changed at once. You can autocreate filenames using the filename wizard.  </a:t>
            </a: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5057" y="667770"/>
            <a:ext cx="429071" cy="388057"/>
          </a:xfrm>
          <a:prstGeom prst="rect">
            <a:avLst/>
          </a:prstGeom>
        </p:spPr>
      </p:pic>
      <p:sp>
        <p:nvSpPr>
          <p:cNvPr id="29" name="TextBox 28"/>
          <p:cNvSpPr txBox="1"/>
          <p:nvPr/>
        </p:nvSpPr>
        <p:spPr>
          <a:xfrm>
            <a:off x="5724128" y="610814"/>
            <a:ext cx="2247731" cy="553998"/>
          </a:xfrm>
          <a:prstGeom prst="rect">
            <a:avLst/>
          </a:prstGeom>
          <a:noFill/>
        </p:spPr>
        <p:txBody>
          <a:bodyPr wrap="none" rtlCol="0">
            <a:spAutoFit/>
          </a:bodyPr>
          <a:lstStyle/>
          <a:p>
            <a:r>
              <a:rPr lang="de-CH" sz="1000" dirty="0" smtClean="0">
                <a:latin typeface="Garamond" panose="02020404030301010803" pitchFamily="18" charset="0"/>
              </a:rPr>
              <a:t>The ETL values for each row are</a:t>
            </a:r>
          </a:p>
          <a:p>
            <a:r>
              <a:rPr lang="de-CH" sz="1000" dirty="0" smtClean="0">
                <a:latin typeface="Garamond" panose="02020404030301010803" pitchFamily="18" charset="0"/>
              </a:rPr>
              <a:t>the ones used for this stack, not the ones </a:t>
            </a:r>
          </a:p>
          <a:p>
            <a:r>
              <a:rPr lang="de-CH" sz="1000" dirty="0" smtClean="0">
                <a:latin typeface="Garamond" panose="02020404030301010803" pitchFamily="18" charset="0"/>
              </a:rPr>
              <a:t>in the Main Window ETL tab.</a:t>
            </a:r>
          </a:p>
        </p:txBody>
      </p:sp>
      <p:sp>
        <p:nvSpPr>
          <p:cNvPr id="30" name="TextBox 29"/>
          <p:cNvSpPr txBox="1"/>
          <p:nvPr/>
        </p:nvSpPr>
        <p:spPr>
          <a:xfrm>
            <a:off x="107315" y="4215829"/>
            <a:ext cx="8209102" cy="246221"/>
          </a:xfrm>
          <a:prstGeom prst="rect">
            <a:avLst/>
          </a:prstGeom>
          <a:noFill/>
        </p:spPr>
        <p:txBody>
          <a:bodyPr wrap="square" rtlCol="0">
            <a:spAutoFit/>
          </a:bodyPr>
          <a:lstStyle/>
          <a:p>
            <a:r>
              <a:rPr lang="de-CH" sz="1000" dirty="0" smtClean="0">
                <a:latin typeface="Garamond" panose="02020404030301010803" pitchFamily="18" charset="0"/>
              </a:rPr>
              <a:t>6.    In Live view, you can change your ETL values and then copy them to a selected row using «Mark current ETL values»</a:t>
            </a:r>
          </a:p>
        </p:txBody>
      </p:sp>
      <p:sp>
        <p:nvSpPr>
          <p:cNvPr id="31" name="TextBox 30"/>
          <p:cNvSpPr txBox="1"/>
          <p:nvPr/>
        </p:nvSpPr>
        <p:spPr>
          <a:xfrm>
            <a:off x="120400" y="4421029"/>
            <a:ext cx="8209102" cy="246221"/>
          </a:xfrm>
          <a:prstGeom prst="rect">
            <a:avLst/>
          </a:prstGeom>
          <a:noFill/>
        </p:spPr>
        <p:txBody>
          <a:bodyPr wrap="square" rtlCol="0">
            <a:spAutoFit/>
          </a:bodyPr>
          <a:lstStyle/>
          <a:p>
            <a:r>
              <a:rPr lang="de-CH" sz="1000" dirty="0" smtClean="0">
                <a:latin typeface="Garamond" panose="02020404030301010803" pitchFamily="18" charset="0"/>
              </a:rPr>
              <a:t>7.    Using «Mark current state», you can copy the current laser, filter, intensity, zoom and shutterconfiguration from the main window</a:t>
            </a: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7673" y="166338"/>
            <a:ext cx="429071" cy="388057"/>
          </a:xfrm>
          <a:prstGeom prst="rect">
            <a:avLst/>
          </a:prstGeom>
        </p:spPr>
      </p:pic>
      <p:sp>
        <p:nvSpPr>
          <p:cNvPr id="33" name="TextBox 32"/>
          <p:cNvSpPr txBox="1"/>
          <p:nvPr/>
        </p:nvSpPr>
        <p:spPr>
          <a:xfrm>
            <a:off x="5743085" y="236337"/>
            <a:ext cx="3361818" cy="246221"/>
          </a:xfrm>
          <a:prstGeom prst="rect">
            <a:avLst/>
          </a:prstGeom>
          <a:noFill/>
        </p:spPr>
        <p:txBody>
          <a:bodyPr wrap="none" rtlCol="0">
            <a:spAutoFit/>
          </a:bodyPr>
          <a:lstStyle/>
          <a:p>
            <a:r>
              <a:rPr lang="de-CH" sz="1000" dirty="0" err="1" smtClean="0">
                <a:latin typeface="Garamond" panose="02020404030301010803" pitchFamily="18" charset="0"/>
              </a:rPr>
              <a:t>When</a:t>
            </a:r>
            <a:r>
              <a:rPr lang="de-CH" sz="1000" dirty="0" smtClean="0">
                <a:latin typeface="Garamond" panose="02020404030301010803" pitchFamily="18" charset="0"/>
              </a:rPr>
              <a:t> </a:t>
            </a:r>
            <a:r>
              <a:rPr lang="de-CH" sz="1000" dirty="0" err="1" smtClean="0">
                <a:latin typeface="Garamond" panose="02020404030301010803" pitchFamily="18" charset="0"/>
              </a:rPr>
              <a:t>using</a:t>
            </a:r>
            <a:r>
              <a:rPr lang="de-CH" sz="1000" dirty="0" smtClean="0">
                <a:latin typeface="Garamond" panose="02020404030301010803" pitchFamily="18" charset="0"/>
              </a:rPr>
              <a:t> different </a:t>
            </a:r>
            <a:r>
              <a:rPr lang="de-CH" sz="1000" dirty="0" err="1" smtClean="0">
                <a:latin typeface="Garamond" panose="02020404030301010803" pitchFamily="18" charset="0"/>
              </a:rPr>
              <a:t>lasers</a:t>
            </a:r>
            <a:r>
              <a:rPr lang="de-CH" sz="1000" dirty="0" smtClean="0">
                <a:latin typeface="Garamond" panose="02020404030301010803" pitchFamily="18" charset="0"/>
              </a:rPr>
              <a:t>/</a:t>
            </a:r>
            <a:r>
              <a:rPr lang="de-CH" sz="1000" dirty="0" err="1" smtClean="0">
                <a:latin typeface="Garamond" panose="02020404030301010803" pitchFamily="18" charset="0"/>
              </a:rPr>
              <a:t>filters</a:t>
            </a:r>
            <a:r>
              <a:rPr lang="de-CH" sz="1000" dirty="0" smtClean="0">
                <a:latin typeface="Garamond" panose="02020404030301010803" pitchFamily="18" charset="0"/>
              </a:rPr>
              <a:t>, </a:t>
            </a:r>
            <a:r>
              <a:rPr lang="de-CH" sz="1000" dirty="0" err="1" smtClean="0">
                <a:latin typeface="Garamond" panose="02020404030301010803" pitchFamily="18" charset="0"/>
              </a:rPr>
              <a:t>refocusing</a:t>
            </a:r>
            <a:r>
              <a:rPr lang="de-CH" sz="1000" dirty="0" smtClean="0">
                <a:latin typeface="Garamond" panose="02020404030301010803" pitchFamily="18" charset="0"/>
              </a:rPr>
              <a:t> </a:t>
            </a:r>
            <a:r>
              <a:rPr lang="de-CH" sz="1000" dirty="0" err="1" smtClean="0">
                <a:latin typeface="Garamond" panose="02020404030301010803" pitchFamily="18" charset="0"/>
              </a:rPr>
              <a:t>is</a:t>
            </a:r>
            <a:r>
              <a:rPr lang="de-CH" sz="1000" dirty="0" smtClean="0">
                <a:latin typeface="Garamond" panose="02020404030301010803" pitchFamily="18" charset="0"/>
              </a:rPr>
              <a:t> </a:t>
            </a:r>
            <a:r>
              <a:rPr lang="de-CH" sz="1000" dirty="0" err="1" smtClean="0">
                <a:latin typeface="Garamond" panose="02020404030301010803" pitchFamily="18" charset="0"/>
              </a:rPr>
              <a:t>often</a:t>
            </a:r>
            <a:r>
              <a:rPr lang="de-CH" sz="1000" dirty="0" smtClean="0">
                <a:latin typeface="Garamond" panose="02020404030301010803" pitchFamily="18" charset="0"/>
              </a:rPr>
              <a:t> </a:t>
            </a:r>
            <a:r>
              <a:rPr lang="de-CH" sz="1000" dirty="0" err="1" smtClean="0">
                <a:latin typeface="Garamond" panose="02020404030301010803" pitchFamily="18" charset="0"/>
              </a:rPr>
              <a:t>necessary</a:t>
            </a:r>
            <a:endParaRPr lang="de-CH" sz="1000" dirty="0" smtClean="0">
              <a:latin typeface="Garamond" panose="02020404030301010803" pitchFamily="18" charset="0"/>
            </a:endParaRPr>
          </a:p>
        </p:txBody>
      </p:sp>
      <p:sp>
        <p:nvSpPr>
          <p:cNvPr id="34" name="TextBox 33"/>
          <p:cNvSpPr txBox="1"/>
          <p:nvPr/>
        </p:nvSpPr>
        <p:spPr>
          <a:xfrm>
            <a:off x="115390" y="4624954"/>
            <a:ext cx="8209102" cy="246221"/>
          </a:xfrm>
          <a:prstGeom prst="rect">
            <a:avLst/>
          </a:prstGeom>
          <a:noFill/>
        </p:spPr>
        <p:txBody>
          <a:bodyPr wrap="square" rtlCol="0">
            <a:spAutoFit/>
          </a:bodyPr>
          <a:lstStyle/>
          <a:p>
            <a:r>
              <a:rPr lang="de-CH" sz="1000" dirty="0" smtClean="0">
                <a:latin typeface="Garamond" panose="02020404030301010803" pitchFamily="18" charset="0"/>
              </a:rPr>
              <a:t>8.     If you click «Preview selection», the microscope will move to position in the selected row and set up filter, zoom, laser, ETLs etc</a:t>
            </a:r>
          </a:p>
        </p:txBody>
      </p:sp>
      <p:sp>
        <p:nvSpPr>
          <p:cNvPr id="35" name="TextBox 34"/>
          <p:cNvSpPr txBox="1"/>
          <p:nvPr/>
        </p:nvSpPr>
        <p:spPr>
          <a:xfrm>
            <a:off x="115390" y="4828879"/>
            <a:ext cx="8209102" cy="246221"/>
          </a:xfrm>
          <a:prstGeom prst="rect">
            <a:avLst/>
          </a:prstGeom>
          <a:noFill/>
        </p:spPr>
        <p:txBody>
          <a:bodyPr wrap="square" rtlCol="0">
            <a:spAutoFit/>
          </a:bodyPr>
          <a:lstStyle/>
          <a:p>
            <a:r>
              <a:rPr lang="de-CH" sz="1000" dirty="0">
                <a:latin typeface="Garamond" panose="02020404030301010803" pitchFamily="18" charset="0"/>
              </a:rPr>
              <a:t>9</a:t>
            </a:r>
            <a:r>
              <a:rPr lang="de-CH" sz="1000" dirty="0" smtClean="0">
                <a:latin typeface="Garamond" panose="02020404030301010803" pitchFamily="18" charset="0"/>
              </a:rPr>
              <a:t>.     Using «Run Selected Acquisition» in the main window, you can run a single stack. Using «Run Acuquisition List» allows to run the entire table</a:t>
            </a: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4014" y="1185525"/>
            <a:ext cx="429071" cy="388057"/>
          </a:xfrm>
          <a:prstGeom prst="rect">
            <a:avLst/>
          </a:prstGeom>
        </p:spPr>
      </p:pic>
      <p:sp>
        <p:nvSpPr>
          <p:cNvPr id="37" name="TextBox 36"/>
          <p:cNvSpPr txBox="1"/>
          <p:nvPr/>
        </p:nvSpPr>
        <p:spPr>
          <a:xfrm>
            <a:off x="5743258" y="1152494"/>
            <a:ext cx="3033203" cy="246221"/>
          </a:xfrm>
          <a:prstGeom prst="rect">
            <a:avLst/>
          </a:prstGeom>
          <a:noFill/>
        </p:spPr>
        <p:txBody>
          <a:bodyPr wrap="none" rtlCol="0">
            <a:spAutoFit/>
          </a:bodyPr>
          <a:lstStyle/>
          <a:p>
            <a:r>
              <a:rPr lang="de-CH" sz="1000" dirty="0" smtClean="0">
                <a:latin typeface="Garamond" panose="02020404030301010803" pitchFamily="18" charset="0"/>
              </a:rPr>
              <a:t>To stop an acquisition, click «STOP» in the main window</a:t>
            </a:r>
          </a:p>
        </p:txBody>
      </p:sp>
      <p:cxnSp>
        <p:nvCxnSpPr>
          <p:cNvPr id="38" name="Straight Arrow Connector 37"/>
          <p:cNvCxnSpPr/>
          <p:nvPr/>
        </p:nvCxnSpPr>
        <p:spPr>
          <a:xfrm flipH="1" flipV="1">
            <a:off x="6823611" y="2359960"/>
            <a:ext cx="24382" cy="19464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578085" y="2498800"/>
            <a:ext cx="2129359" cy="400110"/>
          </a:xfrm>
          <a:prstGeom prst="rect">
            <a:avLst/>
          </a:prstGeom>
          <a:noFill/>
        </p:spPr>
        <p:txBody>
          <a:bodyPr wrap="square" rtlCol="0">
            <a:spAutoFit/>
          </a:bodyPr>
          <a:lstStyle/>
          <a:p>
            <a:r>
              <a:rPr lang="de-CH" sz="1000" dirty="0" smtClean="0">
                <a:latin typeface="Garamond" panose="02020404030301010803" pitchFamily="18" charset="0"/>
              </a:rPr>
              <a:t>Data is saved as raw image streams, the «.raw» file extension should be used</a:t>
            </a:r>
          </a:p>
        </p:txBody>
      </p:sp>
      <p:cxnSp>
        <p:nvCxnSpPr>
          <p:cNvPr id="39" name="Straight Arrow Connector 38"/>
          <p:cNvCxnSpPr/>
          <p:nvPr/>
        </p:nvCxnSpPr>
        <p:spPr>
          <a:xfrm flipH="1" flipV="1">
            <a:off x="7944044" y="3121494"/>
            <a:ext cx="12332" cy="20613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296395" y="3304959"/>
            <a:ext cx="1808508" cy="553998"/>
          </a:xfrm>
          <a:prstGeom prst="rect">
            <a:avLst/>
          </a:prstGeom>
          <a:noFill/>
        </p:spPr>
        <p:txBody>
          <a:bodyPr wrap="none" rtlCol="0">
            <a:spAutoFit/>
          </a:bodyPr>
          <a:lstStyle/>
          <a:p>
            <a:r>
              <a:rPr lang="de-CH" sz="1000" dirty="0" smtClean="0">
                <a:latin typeface="Garamond" panose="02020404030301010803" pitchFamily="18" charset="0"/>
              </a:rPr>
              <a:t>Mark state:</a:t>
            </a:r>
          </a:p>
          <a:p>
            <a:r>
              <a:rPr lang="de-CH" sz="1000" dirty="0" smtClean="0">
                <a:latin typeface="Garamond" panose="02020404030301010803" pitchFamily="18" charset="0"/>
              </a:rPr>
              <a:t>Copy filter, laser, intensity, </a:t>
            </a:r>
          </a:p>
          <a:p>
            <a:r>
              <a:rPr lang="de-CH" sz="1000" dirty="0" smtClean="0">
                <a:latin typeface="Garamond" panose="02020404030301010803" pitchFamily="18" charset="0"/>
              </a:rPr>
              <a:t>shutter &amp; zoom from Main GUI</a:t>
            </a:r>
            <a:endParaRPr lang="de-CH" sz="1000" dirty="0" smtClean="0">
              <a:latin typeface="Garamond" panose="02020404030301010803" pitchFamily="18" charset="0"/>
            </a:endParaRPr>
          </a:p>
        </p:txBody>
      </p:sp>
    </p:spTree>
    <p:extLst>
      <p:ext uri="{BB962C8B-B14F-4D97-AF65-F5344CB8AC3E}">
        <p14:creationId xmlns:p14="http://schemas.microsoft.com/office/powerpoint/2010/main" val="1700934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Tiling Wizard</a:t>
            </a:r>
            <a:endParaRPr lang="de-CH" sz="2000" dirty="0">
              <a:latin typeface="Garamond" panose="02020404030301010803" pitchFamily="18" charset="0"/>
            </a:endParaRPr>
          </a:p>
        </p:txBody>
      </p:sp>
      <p:sp>
        <p:nvSpPr>
          <p:cNvPr id="3" name="TextBox 2"/>
          <p:cNvSpPr txBox="1"/>
          <p:nvPr/>
        </p:nvSpPr>
        <p:spPr>
          <a:xfrm>
            <a:off x="107314" y="446475"/>
            <a:ext cx="1435008" cy="246221"/>
          </a:xfrm>
          <a:prstGeom prst="rect">
            <a:avLst/>
          </a:prstGeom>
          <a:noFill/>
        </p:spPr>
        <p:txBody>
          <a:bodyPr wrap="none" rtlCol="0">
            <a:spAutoFit/>
          </a:bodyPr>
          <a:lstStyle/>
          <a:p>
            <a:r>
              <a:rPr lang="de-CH" sz="1000" dirty="0" smtClean="0">
                <a:latin typeface="Garamond" panose="02020404030301010803" pitchFamily="18" charset="0"/>
              </a:rPr>
              <a:t>1. Start the Tiling Wizard</a:t>
            </a:r>
          </a:p>
        </p:txBody>
      </p:sp>
      <p:pic>
        <p:nvPicPr>
          <p:cNvPr id="5" name="Picture 4" descr="Tiling Wizar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915566"/>
            <a:ext cx="1694191" cy="1208260"/>
          </a:xfrm>
          <a:prstGeom prst="rect">
            <a:avLst/>
          </a:prstGeom>
        </p:spPr>
      </p:pic>
      <p:sp>
        <p:nvSpPr>
          <p:cNvPr id="6" name="TextBox 5"/>
          <p:cNvSpPr txBox="1"/>
          <p:nvPr/>
        </p:nvSpPr>
        <p:spPr>
          <a:xfrm>
            <a:off x="2051720" y="446475"/>
            <a:ext cx="2081019" cy="400110"/>
          </a:xfrm>
          <a:prstGeom prst="rect">
            <a:avLst/>
          </a:prstGeom>
          <a:noFill/>
        </p:spPr>
        <p:txBody>
          <a:bodyPr wrap="none" rtlCol="0">
            <a:spAutoFit/>
          </a:bodyPr>
          <a:lstStyle/>
          <a:p>
            <a:r>
              <a:rPr lang="de-CH" sz="1000" dirty="0" smtClean="0">
                <a:latin typeface="Garamond" panose="02020404030301010803" pitchFamily="18" charset="0"/>
              </a:rPr>
              <a:t>2. If desired, zero the stages using the </a:t>
            </a:r>
          </a:p>
          <a:p>
            <a:r>
              <a:rPr lang="de-CH" sz="1000" dirty="0" smtClean="0">
                <a:latin typeface="Garamond" panose="02020404030301010803" pitchFamily="18" charset="0"/>
              </a:rPr>
              <a:t>buttons in the main user interface</a:t>
            </a:r>
          </a:p>
        </p:txBody>
      </p:sp>
      <p:pic>
        <p:nvPicPr>
          <p:cNvPr id="7" name="Picture 6" descr="Tiling Wizar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5168" y="915567"/>
            <a:ext cx="1724744" cy="1230050"/>
          </a:xfrm>
          <a:prstGeom prst="rect">
            <a:avLst/>
          </a:prstGeom>
        </p:spPr>
      </p:pic>
      <p:sp>
        <p:nvSpPr>
          <p:cNvPr id="8" name="TextBox 7"/>
          <p:cNvSpPr txBox="1"/>
          <p:nvPr/>
        </p:nvSpPr>
        <p:spPr>
          <a:xfrm>
            <a:off x="4097580" y="446475"/>
            <a:ext cx="2452916" cy="400110"/>
          </a:xfrm>
          <a:prstGeom prst="rect">
            <a:avLst/>
          </a:prstGeom>
          <a:noFill/>
        </p:spPr>
        <p:txBody>
          <a:bodyPr wrap="none" rtlCol="0">
            <a:spAutoFit/>
          </a:bodyPr>
          <a:lstStyle/>
          <a:p>
            <a:r>
              <a:rPr lang="de-CH" sz="1000" dirty="0">
                <a:latin typeface="Garamond" panose="02020404030301010803" pitchFamily="18" charset="0"/>
              </a:rPr>
              <a:t>3</a:t>
            </a:r>
            <a:r>
              <a:rPr lang="de-CH" sz="1000" dirty="0" smtClean="0">
                <a:latin typeface="Garamond" panose="02020404030301010803" pitchFamily="18" charset="0"/>
              </a:rPr>
              <a:t>. Set the corner positions (go to live mode &amp;</a:t>
            </a:r>
          </a:p>
          <a:p>
            <a:r>
              <a:rPr lang="de-CH" sz="1000" dirty="0" smtClean="0">
                <a:latin typeface="Garamond" panose="02020404030301010803" pitchFamily="18" charset="0"/>
              </a:rPr>
              <a:t>set positions)</a:t>
            </a:r>
          </a:p>
        </p:txBody>
      </p:sp>
      <p:pic>
        <p:nvPicPr>
          <p:cNvPr id="9" name="Picture 8" descr="Tiling Wizar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84" y="915566"/>
            <a:ext cx="1698068" cy="1211025"/>
          </a:xfrm>
          <a:prstGeom prst="rect">
            <a:avLst/>
          </a:prstGeom>
        </p:spPr>
      </p:pic>
      <p:sp>
        <p:nvSpPr>
          <p:cNvPr id="10" name="Rectangle 9"/>
          <p:cNvSpPr/>
          <p:nvPr/>
        </p:nvSpPr>
        <p:spPr>
          <a:xfrm>
            <a:off x="4480270" y="2496678"/>
            <a:ext cx="615461" cy="58615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5473758" y="2504137"/>
            <a:ext cx="600008" cy="57576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4969287" y="2499742"/>
            <a:ext cx="615461" cy="58615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tangle 12"/>
          <p:cNvSpPr/>
          <p:nvPr/>
        </p:nvSpPr>
        <p:spPr>
          <a:xfrm>
            <a:off x="4480270" y="2969730"/>
            <a:ext cx="615461" cy="58615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5473758" y="2977189"/>
            <a:ext cx="600008" cy="57576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tangle 14"/>
          <p:cNvSpPr/>
          <p:nvPr/>
        </p:nvSpPr>
        <p:spPr>
          <a:xfrm>
            <a:off x="4969287" y="2972794"/>
            <a:ext cx="615461" cy="58615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tangle 15"/>
          <p:cNvSpPr/>
          <p:nvPr/>
        </p:nvSpPr>
        <p:spPr>
          <a:xfrm>
            <a:off x="4486432" y="3441319"/>
            <a:ext cx="615461" cy="58615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Rectangle 16"/>
          <p:cNvSpPr/>
          <p:nvPr/>
        </p:nvSpPr>
        <p:spPr>
          <a:xfrm>
            <a:off x="5479920" y="3448778"/>
            <a:ext cx="600008" cy="57576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tangle 17"/>
          <p:cNvSpPr/>
          <p:nvPr/>
        </p:nvSpPr>
        <p:spPr>
          <a:xfrm>
            <a:off x="4975449" y="3444383"/>
            <a:ext cx="615461" cy="58615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Rectangle 18"/>
          <p:cNvSpPr/>
          <p:nvPr/>
        </p:nvSpPr>
        <p:spPr>
          <a:xfrm>
            <a:off x="4492594" y="3900916"/>
            <a:ext cx="615461" cy="58615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Rectangle 19"/>
          <p:cNvSpPr/>
          <p:nvPr/>
        </p:nvSpPr>
        <p:spPr>
          <a:xfrm>
            <a:off x="5486082" y="3908375"/>
            <a:ext cx="600008" cy="57576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Rectangle 20"/>
          <p:cNvSpPr/>
          <p:nvPr/>
        </p:nvSpPr>
        <p:spPr>
          <a:xfrm>
            <a:off x="4981611" y="3903980"/>
            <a:ext cx="615461" cy="58615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2" name="Curved Connector 21"/>
          <p:cNvCxnSpPr/>
          <p:nvPr/>
        </p:nvCxnSpPr>
        <p:spPr>
          <a:xfrm rot="5400000">
            <a:off x="4184246" y="3603495"/>
            <a:ext cx="1234357" cy="14524"/>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p:nvPr/>
        </p:nvCxnSpPr>
        <p:spPr>
          <a:xfrm rot="5400000" flipH="1" flipV="1">
            <a:off x="4345575" y="3299077"/>
            <a:ext cx="1411906" cy="368446"/>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652116" y="2627677"/>
            <a:ext cx="296416" cy="288032"/>
            <a:chOff x="3271664" y="2618683"/>
            <a:chExt cx="296416" cy="288032"/>
          </a:xfrm>
        </p:grpSpPr>
        <p:cxnSp>
          <p:nvCxnSpPr>
            <p:cNvPr id="26" name="Straight Connector 25"/>
            <p:cNvCxnSpPr/>
            <p:nvPr/>
          </p:nvCxnSpPr>
          <p:spPr>
            <a:xfrm>
              <a:off x="3419872" y="2618683"/>
              <a:ext cx="0" cy="288032"/>
            </a:xfrm>
            <a:prstGeom prst="line">
              <a:avLst/>
            </a:prstGeom>
            <a:ln w="254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71664" y="2764063"/>
              <a:ext cx="296416" cy="4290"/>
            </a:xfrm>
            <a:prstGeom prst="line">
              <a:avLst/>
            </a:prstGeom>
            <a:ln w="25400">
              <a:solidFill>
                <a:srgbClr val="00FF00"/>
              </a:solidFill>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3936979" y="2626073"/>
            <a:ext cx="543290" cy="307777"/>
          </a:xfrm>
          <a:prstGeom prst="rect">
            <a:avLst/>
          </a:prstGeom>
          <a:noFill/>
        </p:spPr>
        <p:txBody>
          <a:bodyPr wrap="none" rtlCol="0">
            <a:spAutoFit/>
          </a:bodyPr>
          <a:lstStyle/>
          <a:p>
            <a:r>
              <a:rPr lang="de-CH" sz="1400" b="1" dirty="0" smtClean="0">
                <a:solidFill>
                  <a:srgbClr val="00FF00"/>
                </a:solidFill>
                <a:latin typeface="Garamond" panose="02020404030301010803" pitchFamily="18" charset="0"/>
              </a:rPr>
              <a:t>Start</a:t>
            </a:r>
          </a:p>
        </p:txBody>
      </p:sp>
      <p:grpSp>
        <p:nvGrpSpPr>
          <p:cNvPr id="33" name="Group 32"/>
          <p:cNvGrpSpPr/>
          <p:nvPr/>
        </p:nvGrpSpPr>
        <p:grpSpPr>
          <a:xfrm>
            <a:off x="5779924" y="4155926"/>
            <a:ext cx="296416" cy="288032"/>
            <a:chOff x="3271664" y="2618683"/>
            <a:chExt cx="296416" cy="288032"/>
          </a:xfrm>
        </p:grpSpPr>
        <p:cxnSp>
          <p:nvCxnSpPr>
            <p:cNvPr id="34" name="Straight Connector 33"/>
            <p:cNvCxnSpPr/>
            <p:nvPr/>
          </p:nvCxnSpPr>
          <p:spPr>
            <a:xfrm>
              <a:off x="3419872" y="2618683"/>
              <a:ext cx="0" cy="28803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271664" y="2764063"/>
              <a:ext cx="296416" cy="429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6145505" y="4204731"/>
            <a:ext cx="510076" cy="307777"/>
          </a:xfrm>
          <a:prstGeom prst="rect">
            <a:avLst/>
          </a:prstGeom>
          <a:noFill/>
        </p:spPr>
        <p:txBody>
          <a:bodyPr wrap="none" rtlCol="0">
            <a:spAutoFit/>
          </a:bodyPr>
          <a:lstStyle/>
          <a:p>
            <a:r>
              <a:rPr lang="de-CH" sz="1400" b="1" dirty="0" smtClean="0">
                <a:solidFill>
                  <a:srgbClr val="FF0000"/>
                </a:solidFill>
                <a:latin typeface="Garamond" panose="02020404030301010803" pitchFamily="18" charset="0"/>
              </a:rPr>
              <a:t>End</a:t>
            </a:r>
          </a:p>
        </p:txBody>
      </p:sp>
      <p:cxnSp>
        <p:nvCxnSpPr>
          <p:cNvPr id="39" name="Curved Connector 38"/>
          <p:cNvCxnSpPr/>
          <p:nvPr/>
        </p:nvCxnSpPr>
        <p:spPr>
          <a:xfrm rot="5400000">
            <a:off x="4622726" y="3477054"/>
            <a:ext cx="1380373" cy="5779"/>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2229" y="2968158"/>
            <a:ext cx="429071" cy="388057"/>
          </a:xfrm>
          <a:prstGeom prst="rect">
            <a:avLst/>
          </a:prstGeom>
        </p:spPr>
      </p:pic>
      <p:sp>
        <p:nvSpPr>
          <p:cNvPr id="42" name="TextBox 41"/>
          <p:cNvSpPr txBox="1"/>
          <p:nvPr/>
        </p:nvSpPr>
        <p:spPr>
          <a:xfrm>
            <a:off x="2959918" y="2991034"/>
            <a:ext cx="1495922" cy="400110"/>
          </a:xfrm>
          <a:prstGeom prst="rect">
            <a:avLst/>
          </a:prstGeom>
          <a:noFill/>
        </p:spPr>
        <p:txBody>
          <a:bodyPr wrap="none" rtlCol="0">
            <a:spAutoFit/>
          </a:bodyPr>
          <a:lstStyle/>
          <a:p>
            <a:r>
              <a:rPr lang="de-CH" sz="1000" dirty="0" smtClean="0">
                <a:latin typeface="Garamond" panose="02020404030301010803" pitchFamily="18" charset="0"/>
              </a:rPr>
              <a:t>The first FOV is centered </a:t>
            </a:r>
          </a:p>
          <a:p>
            <a:r>
              <a:rPr lang="de-CH" sz="1000" dirty="0" smtClean="0">
                <a:latin typeface="Garamond" panose="02020404030301010803" pitchFamily="18" charset="0"/>
              </a:rPr>
              <a:t>on the start position</a:t>
            </a:r>
          </a:p>
        </p:txBody>
      </p:sp>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6256" y="4149484"/>
            <a:ext cx="429071" cy="388057"/>
          </a:xfrm>
          <a:prstGeom prst="rect">
            <a:avLst/>
          </a:prstGeom>
        </p:spPr>
      </p:pic>
      <p:sp>
        <p:nvSpPr>
          <p:cNvPr id="44" name="TextBox 43"/>
          <p:cNvSpPr txBox="1"/>
          <p:nvPr/>
        </p:nvSpPr>
        <p:spPr>
          <a:xfrm>
            <a:off x="7308304" y="4172360"/>
            <a:ext cx="1563248" cy="400110"/>
          </a:xfrm>
          <a:prstGeom prst="rect">
            <a:avLst/>
          </a:prstGeom>
          <a:noFill/>
        </p:spPr>
        <p:txBody>
          <a:bodyPr wrap="none" rtlCol="0">
            <a:spAutoFit/>
          </a:bodyPr>
          <a:lstStyle/>
          <a:p>
            <a:r>
              <a:rPr lang="de-CH" sz="1000" dirty="0" smtClean="0">
                <a:latin typeface="Garamond" panose="02020404030301010803" pitchFamily="18" charset="0"/>
              </a:rPr>
              <a:t>The last FOV contains the</a:t>
            </a:r>
          </a:p>
          <a:p>
            <a:r>
              <a:rPr lang="de-CH" sz="1000" dirty="0" smtClean="0">
                <a:latin typeface="Garamond" panose="02020404030301010803" pitchFamily="18" charset="0"/>
              </a:rPr>
              <a:t>End position (not centered)</a:t>
            </a:r>
          </a:p>
        </p:txBody>
      </p:sp>
      <p:cxnSp>
        <p:nvCxnSpPr>
          <p:cNvPr id="45" name="Curved Connector 44"/>
          <p:cNvCxnSpPr/>
          <p:nvPr/>
        </p:nvCxnSpPr>
        <p:spPr>
          <a:xfrm rot="16200000" flipH="1">
            <a:off x="5568735" y="3025714"/>
            <a:ext cx="511677" cy="3636"/>
          </a:xfrm>
          <a:prstGeom prst="curvedConnector3">
            <a:avLst>
              <a:gd name="adj1" fmla="val 45532"/>
            </a:avLst>
          </a:prstGeom>
          <a:ln w="19050">
            <a:solidFill>
              <a:srgbClr val="FF99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073765" y="2835292"/>
            <a:ext cx="656013" cy="307777"/>
          </a:xfrm>
          <a:prstGeom prst="rect">
            <a:avLst/>
          </a:prstGeom>
          <a:noFill/>
        </p:spPr>
        <p:txBody>
          <a:bodyPr wrap="none" rtlCol="0">
            <a:spAutoFit/>
          </a:bodyPr>
          <a:lstStyle/>
          <a:p>
            <a:r>
              <a:rPr lang="de-CH" sz="1400" b="1" dirty="0" smtClean="0">
                <a:solidFill>
                  <a:srgbClr val="FF9900"/>
                </a:solidFill>
                <a:latin typeface="Garamond" panose="02020404030301010803" pitchFamily="18" charset="0"/>
              </a:rPr>
              <a:t>Offset</a:t>
            </a:r>
          </a:p>
        </p:txBody>
      </p:sp>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2021" y="2791621"/>
            <a:ext cx="429071" cy="388057"/>
          </a:xfrm>
          <a:prstGeom prst="rect">
            <a:avLst/>
          </a:prstGeom>
        </p:spPr>
      </p:pic>
      <p:sp>
        <p:nvSpPr>
          <p:cNvPr id="52" name="TextBox 51"/>
          <p:cNvSpPr txBox="1"/>
          <p:nvPr/>
        </p:nvSpPr>
        <p:spPr>
          <a:xfrm>
            <a:off x="7301875" y="2785594"/>
            <a:ext cx="1878637" cy="861774"/>
          </a:xfrm>
          <a:prstGeom prst="rect">
            <a:avLst/>
          </a:prstGeom>
          <a:noFill/>
        </p:spPr>
        <p:txBody>
          <a:bodyPr wrap="square" rtlCol="0">
            <a:spAutoFit/>
          </a:bodyPr>
          <a:lstStyle/>
          <a:p>
            <a:r>
              <a:rPr lang="de-CH" sz="1000" dirty="0" smtClean="0">
                <a:latin typeface="Garamond" panose="02020404030301010803" pitchFamily="18" charset="0"/>
              </a:rPr>
              <a:t>«Offset» is the mechanical </a:t>
            </a:r>
          </a:p>
          <a:p>
            <a:r>
              <a:rPr lang="de-CH" sz="1000" dirty="0" smtClean="0">
                <a:latin typeface="Garamond" panose="02020404030301010803" pitchFamily="18" charset="0"/>
              </a:rPr>
              <a:t>FOV-to-FOV (∆X or ∆Y) movement distance</a:t>
            </a:r>
          </a:p>
          <a:p>
            <a:pPr marL="171450" indent="-171450">
              <a:buFontTx/>
              <a:buChar char="-"/>
            </a:pPr>
            <a:r>
              <a:rPr lang="de-CH" sz="1000" dirty="0" smtClean="0">
                <a:latin typeface="Garamond" panose="02020404030301010803" pitchFamily="18" charset="0"/>
              </a:rPr>
              <a:t>You have to calculate offset depending on your FOV</a:t>
            </a:r>
          </a:p>
        </p:txBody>
      </p:sp>
      <p:sp>
        <p:nvSpPr>
          <p:cNvPr id="53" name="TextBox 52"/>
          <p:cNvSpPr txBox="1"/>
          <p:nvPr/>
        </p:nvSpPr>
        <p:spPr>
          <a:xfrm>
            <a:off x="6712174" y="446475"/>
            <a:ext cx="2182008" cy="246221"/>
          </a:xfrm>
          <a:prstGeom prst="rect">
            <a:avLst/>
          </a:prstGeom>
          <a:noFill/>
        </p:spPr>
        <p:txBody>
          <a:bodyPr wrap="none" rtlCol="0">
            <a:spAutoFit/>
          </a:bodyPr>
          <a:lstStyle/>
          <a:p>
            <a:r>
              <a:rPr lang="de-CH" sz="1000" dirty="0" smtClean="0">
                <a:latin typeface="Garamond" panose="02020404030301010803" pitchFamily="18" charset="0"/>
              </a:rPr>
              <a:t>4. Define Start &amp; End Position &amp; Focus</a:t>
            </a:r>
          </a:p>
        </p:txBody>
      </p:sp>
      <p:pic>
        <p:nvPicPr>
          <p:cNvPr id="54" name="Picture 53" descr="Tiling Wizar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99254" y="909570"/>
            <a:ext cx="1733153" cy="1236047"/>
          </a:xfrm>
          <a:prstGeom prst="rect">
            <a:avLst/>
          </a:prstGeom>
        </p:spPr>
      </p:pic>
      <p:sp>
        <p:nvSpPr>
          <p:cNvPr id="55" name="TextBox 54"/>
          <p:cNvSpPr txBox="1"/>
          <p:nvPr/>
        </p:nvSpPr>
        <p:spPr>
          <a:xfrm>
            <a:off x="117166" y="2325603"/>
            <a:ext cx="2124299" cy="553998"/>
          </a:xfrm>
          <a:prstGeom prst="rect">
            <a:avLst/>
          </a:prstGeom>
          <a:noFill/>
        </p:spPr>
        <p:txBody>
          <a:bodyPr wrap="none" rtlCol="0">
            <a:spAutoFit/>
          </a:bodyPr>
          <a:lstStyle/>
          <a:p>
            <a:r>
              <a:rPr lang="de-CH" sz="1000" b="1" dirty="0" smtClean="0">
                <a:latin typeface="Garamond" panose="02020404030301010803" pitchFamily="18" charset="0"/>
              </a:rPr>
              <a:t>For some reason, screenshots</a:t>
            </a:r>
          </a:p>
          <a:p>
            <a:r>
              <a:rPr lang="de-CH" sz="1000" b="1" dirty="0" smtClean="0">
                <a:latin typeface="Garamond" panose="02020404030301010803" pitchFamily="18" charset="0"/>
              </a:rPr>
              <a:t>have a «black bar» on top (not</a:t>
            </a:r>
          </a:p>
          <a:p>
            <a:r>
              <a:rPr lang="de-CH" sz="1000" b="1" dirty="0" smtClean="0">
                <a:latin typeface="Garamond" panose="02020404030301010803" pitchFamily="18" charset="0"/>
              </a:rPr>
              <a:t>visible in the window during usage)</a:t>
            </a:r>
          </a:p>
        </p:txBody>
      </p:sp>
    </p:spTree>
    <p:extLst>
      <p:ext uri="{BB962C8B-B14F-4D97-AF65-F5344CB8AC3E}">
        <p14:creationId xmlns:p14="http://schemas.microsoft.com/office/powerpoint/2010/main" val="480517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Tiling Wizard</a:t>
            </a:r>
            <a:endParaRPr lang="de-CH" sz="2000" dirty="0">
              <a:latin typeface="Garamond" panose="02020404030301010803" pitchFamily="18" charset="0"/>
            </a:endParaRPr>
          </a:p>
        </p:txBody>
      </p:sp>
      <p:sp>
        <p:nvSpPr>
          <p:cNvPr id="3" name="TextBox 2"/>
          <p:cNvSpPr txBox="1"/>
          <p:nvPr/>
        </p:nvSpPr>
        <p:spPr>
          <a:xfrm>
            <a:off x="111269" y="569585"/>
            <a:ext cx="1946367" cy="246221"/>
          </a:xfrm>
          <a:prstGeom prst="rect">
            <a:avLst/>
          </a:prstGeom>
          <a:noFill/>
        </p:spPr>
        <p:txBody>
          <a:bodyPr wrap="none" rtlCol="0">
            <a:spAutoFit/>
          </a:bodyPr>
          <a:lstStyle/>
          <a:p>
            <a:r>
              <a:rPr lang="de-CH" sz="1000" dirty="0">
                <a:latin typeface="Garamond" panose="02020404030301010803" pitchFamily="18" charset="0"/>
              </a:rPr>
              <a:t>5</a:t>
            </a:r>
            <a:r>
              <a:rPr lang="de-CH" sz="1000" dirty="0" smtClean="0">
                <a:latin typeface="Garamond" panose="02020404030301010803" pitchFamily="18" charset="0"/>
              </a:rPr>
              <a:t>. Define other imaging parameters</a:t>
            </a:r>
          </a:p>
        </p:txBody>
      </p:sp>
      <p:pic>
        <p:nvPicPr>
          <p:cNvPr id="5" name="Picture 4" descr="Tiling Wizar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038" y="821910"/>
            <a:ext cx="2068698" cy="1475350"/>
          </a:xfrm>
          <a:prstGeom prst="rect">
            <a:avLst/>
          </a:prstGeom>
        </p:spPr>
      </p:pic>
      <p:sp>
        <p:nvSpPr>
          <p:cNvPr id="6" name="TextBox 5"/>
          <p:cNvSpPr txBox="1"/>
          <p:nvPr/>
        </p:nvSpPr>
        <p:spPr>
          <a:xfrm>
            <a:off x="2517944" y="543667"/>
            <a:ext cx="1007007" cy="246221"/>
          </a:xfrm>
          <a:prstGeom prst="rect">
            <a:avLst/>
          </a:prstGeom>
          <a:noFill/>
        </p:spPr>
        <p:txBody>
          <a:bodyPr wrap="none" rtlCol="0">
            <a:spAutoFit/>
          </a:bodyPr>
          <a:lstStyle/>
          <a:p>
            <a:r>
              <a:rPr lang="de-CH" sz="1000" dirty="0" smtClean="0">
                <a:latin typeface="Garamond" panose="02020404030301010803" pitchFamily="18" charset="0"/>
              </a:rPr>
              <a:t>6. Define Folder</a:t>
            </a:r>
          </a:p>
        </p:txBody>
      </p:sp>
      <p:pic>
        <p:nvPicPr>
          <p:cNvPr id="7" name="Picture 6" descr="Tiling Wizar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7744" y="815807"/>
            <a:ext cx="2088232" cy="1489282"/>
          </a:xfrm>
          <a:prstGeom prst="rect">
            <a:avLst/>
          </a:prstGeom>
        </p:spPr>
      </p:pic>
      <p:sp>
        <p:nvSpPr>
          <p:cNvPr id="8" name="TextBox 7"/>
          <p:cNvSpPr txBox="1"/>
          <p:nvPr/>
        </p:nvSpPr>
        <p:spPr>
          <a:xfrm>
            <a:off x="4645764" y="543191"/>
            <a:ext cx="1303562" cy="246221"/>
          </a:xfrm>
          <a:prstGeom prst="rect">
            <a:avLst/>
          </a:prstGeom>
          <a:noFill/>
        </p:spPr>
        <p:txBody>
          <a:bodyPr wrap="none" rtlCol="0">
            <a:spAutoFit/>
          </a:bodyPr>
          <a:lstStyle/>
          <a:p>
            <a:r>
              <a:rPr lang="de-CH" sz="1000" dirty="0" smtClean="0">
                <a:latin typeface="Garamond" panose="02020404030301010803" pitchFamily="18" charset="0"/>
              </a:rPr>
              <a:t>7. Check FOV counts:</a:t>
            </a:r>
          </a:p>
        </p:txBody>
      </p:sp>
      <p:pic>
        <p:nvPicPr>
          <p:cNvPr id="9" name="Picture 8" descr="Tiling Wizar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266" y="820922"/>
            <a:ext cx="2107950" cy="1503344"/>
          </a:xfrm>
          <a:prstGeom prst="rect">
            <a:avLst/>
          </a:prstGeom>
        </p:spPr>
      </p:pic>
      <p:sp>
        <p:nvSpPr>
          <p:cNvPr id="10" name="TextBox 9"/>
          <p:cNvSpPr txBox="1"/>
          <p:nvPr/>
        </p:nvSpPr>
        <p:spPr>
          <a:xfrm>
            <a:off x="6913138" y="508030"/>
            <a:ext cx="760144" cy="246221"/>
          </a:xfrm>
          <a:prstGeom prst="rect">
            <a:avLst/>
          </a:prstGeom>
          <a:noFill/>
        </p:spPr>
        <p:txBody>
          <a:bodyPr wrap="none" rtlCol="0">
            <a:spAutoFit/>
          </a:bodyPr>
          <a:lstStyle/>
          <a:p>
            <a:r>
              <a:rPr lang="de-CH" sz="1000" dirty="0">
                <a:latin typeface="Garamond" panose="02020404030301010803" pitchFamily="18" charset="0"/>
              </a:rPr>
              <a:t>8</a:t>
            </a:r>
            <a:r>
              <a:rPr lang="de-CH" sz="1000" dirty="0" smtClean="0">
                <a:latin typeface="Garamond" panose="02020404030301010803" pitchFamily="18" charset="0"/>
              </a:rPr>
              <a:t>. Finished!</a:t>
            </a:r>
          </a:p>
        </p:txBody>
      </p:sp>
      <p:pic>
        <p:nvPicPr>
          <p:cNvPr id="11" name="Picture 10" descr="Tiling Wizar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1591" y="824867"/>
            <a:ext cx="2102418" cy="1499399"/>
          </a:xfrm>
          <a:prstGeom prst="rect">
            <a:avLst/>
          </a:prstGeom>
        </p:spPr>
      </p:pic>
      <p:sp>
        <p:nvSpPr>
          <p:cNvPr id="12" name="TextBox 11"/>
          <p:cNvSpPr txBox="1"/>
          <p:nvPr/>
        </p:nvSpPr>
        <p:spPr>
          <a:xfrm>
            <a:off x="251520" y="2479978"/>
            <a:ext cx="4070345" cy="246221"/>
          </a:xfrm>
          <a:prstGeom prst="rect">
            <a:avLst/>
          </a:prstGeom>
          <a:noFill/>
        </p:spPr>
        <p:txBody>
          <a:bodyPr wrap="none" rtlCol="0">
            <a:spAutoFit/>
          </a:bodyPr>
          <a:lstStyle/>
          <a:p>
            <a:r>
              <a:rPr lang="de-CH" sz="1000" dirty="0" smtClean="0">
                <a:latin typeface="Garamond" panose="02020404030301010803" pitchFamily="18" charset="0"/>
              </a:rPr>
              <a:t>9. Enjoy your table – if</a:t>
            </a:r>
            <a:r>
              <a:rPr lang="de-CH" sz="1000" b="1" dirty="0" smtClean="0">
                <a:latin typeface="Garamond" panose="02020404030301010803" pitchFamily="18" charset="0"/>
              </a:rPr>
              <a:t>, necessary, change filenames using the file wizard</a:t>
            </a:r>
          </a:p>
        </p:txBody>
      </p:sp>
      <p:pic>
        <p:nvPicPr>
          <p:cNvPr id="13" name="Picture 12" descr="mesoSPIM Acquisition Manage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09" y="2915706"/>
            <a:ext cx="9144000" cy="1588576"/>
          </a:xfrm>
          <a:prstGeom prst="rect">
            <a:avLst/>
          </a:prstGeom>
        </p:spPr>
      </p:pic>
      <p:sp>
        <p:nvSpPr>
          <p:cNvPr id="14" name="TextBox 13"/>
          <p:cNvSpPr txBox="1"/>
          <p:nvPr/>
        </p:nvSpPr>
        <p:spPr>
          <a:xfrm>
            <a:off x="232571" y="4589928"/>
            <a:ext cx="4200189" cy="246221"/>
          </a:xfrm>
          <a:prstGeom prst="rect">
            <a:avLst/>
          </a:prstGeom>
          <a:noFill/>
        </p:spPr>
        <p:txBody>
          <a:bodyPr wrap="none" rtlCol="0">
            <a:spAutoFit/>
          </a:bodyPr>
          <a:lstStyle/>
          <a:p>
            <a:r>
              <a:rPr lang="de-CH" sz="1000" dirty="0" smtClean="0">
                <a:latin typeface="Garamond" panose="02020404030301010803" pitchFamily="18" charset="0"/>
              </a:rPr>
              <a:t>10. </a:t>
            </a:r>
            <a:r>
              <a:rPr lang="de-CH" sz="1000" smtClean="0">
                <a:latin typeface="Garamond" panose="02020404030301010803" pitchFamily="18" charset="0"/>
              </a:rPr>
              <a:t>Modify your table before scanning, for example by checking ETL parameters</a:t>
            </a:r>
            <a:endParaRPr lang="de-CH" sz="1000" b="1" dirty="0" smtClean="0">
              <a:latin typeface="Garamond" panose="02020404030301010803" pitchFamily="18" charset="0"/>
            </a:endParaRPr>
          </a:p>
        </p:txBody>
      </p:sp>
    </p:spTree>
    <p:extLst>
      <p:ext uri="{BB962C8B-B14F-4D97-AF65-F5344CB8AC3E}">
        <p14:creationId xmlns:p14="http://schemas.microsoft.com/office/powerpoint/2010/main" val="3361493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Acquisition checklist</a:t>
            </a:r>
            <a:endParaRPr lang="de-CH" sz="2000" dirty="0">
              <a:latin typeface="Garamond" panose="02020404030301010803" pitchFamily="18" charset="0"/>
            </a:endParaRPr>
          </a:p>
        </p:txBody>
      </p:sp>
      <p:sp>
        <p:nvSpPr>
          <p:cNvPr id="5" name="TextBox 4"/>
          <p:cNvSpPr txBox="1"/>
          <p:nvPr/>
        </p:nvSpPr>
        <p:spPr>
          <a:xfrm>
            <a:off x="107504" y="1635646"/>
            <a:ext cx="6552728" cy="2708434"/>
          </a:xfrm>
          <a:prstGeom prst="rect">
            <a:avLst/>
          </a:prstGeom>
          <a:noFill/>
        </p:spPr>
        <p:txBody>
          <a:bodyPr wrap="square" rtlCol="0">
            <a:spAutoFit/>
          </a:bodyPr>
          <a:lstStyle/>
          <a:p>
            <a:r>
              <a:rPr lang="de-CH" sz="1000" b="1" dirty="0" smtClean="0">
                <a:latin typeface="Garamond" panose="02020404030301010803" pitchFamily="18" charset="0"/>
              </a:rPr>
              <a:t>General</a:t>
            </a:r>
          </a:p>
          <a:p>
            <a:pPr marL="171450" indent="-171450">
              <a:buFont typeface="Arial" panose="020B0604020202020204" pitchFamily="34" charset="0"/>
              <a:buChar char="•"/>
            </a:pPr>
            <a:r>
              <a:rPr lang="de-CH" sz="1000" dirty="0" smtClean="0">
                <a:latin typeface="Garamond" panose="02020404030301010803" pitchFamily="18" charset="0"/>
              </a:rPr>
              <a:t>Sample </a:t>
            </a:r>
            <a:r>
              <a:rPr lang="de-CH" sz="1000" dirty="0">
                <a:latin typeface="Garamond" panose="02020404030301010803" pitchFamily="18" charset="0"/>
              </a:rPr>
              <a:t>does not collide at the end positions?</a:t>
            </a:r>
          </a:p>
          <a:p>
            <a:pPr marL="171450" indent="-171450">
              <a:buFont typeface="Arial" panose="020B0604020202020204" pitchFamily="34" charset="0"/>
              <a:buChar char="•"/>
            </a:pPr>
            <a:r>
              <a:rPr lang="de-CH" sz="1000" dirty="0" smtClean="0">
                <a:latin typeface="Garamond" panose="02020404030301010803" pitchFamily="18" charset="0"/>
              </a:rPr>
              <a:t>XYZ Zeroed properly?</a:t>
            </a:r>
          </a:p>
          <a:p>
            <a:pPr marL="171450" indent="-171450">
              <a:buFont typeface="Arial" panose="020B0604020202020204" pitchFamily="34" charset="0"/>
              <a:buChar char="•"/>
            </a:pPr>
            <a:r>
              <a:rPr lang="de-CH" sz="1000" dirty="0" smtClean="0">
                <a:latin typeface="Garamond" panose="02020404030301010803" pitchFamily="18" charset="0"/>
              </a:rPr>
              <a:t>Focus zeroed?</a:t>
            </a:r>
          </a:p>
          <a:p>
            <a:pPr marL="171450" indent="-171450">
              <a:buFont typeface="Arial" panose="020B0604020202020204" pitchFamily="34" charset="0"/>
              <a:buChar char="•"/>
            </a:pPr>
            <a:r>
              <a:rPr lang="de-CH" sz="1000" dirty="0">
                <a:latin typeface="Garamond" panose="02020404030301010803" pitchFamily="18" charset="0"/>
              </a:rPr>
              <a:t>Noted down the absolute coordinates of the origin (to zero properly before crashing</a:t>
            </a:r>
            <a:r>
              <a:rPr lang="de-CH" sz="1000" dirty="0" smtClean="0">
                <a:latin typeface="Garamond" panose="02020404030301010803" pitchFamily="18" charset="0"/>
              </a:rPr>
              <a:t>)</a:t>
            </a:r>
          </a:p>
          <a:p>
            <a:pPr marL="171450" indent="-171450">
              <a:buFont typeface="Arial" panose="020B0604020202020204" pitchFamily="34" charset="0"/>
              <a:buChar char="•"/>
            </a:pPr>
            <a:r>
              <a:rPr lang="de-CH" sz="1000" dirty="0">
                <a:latin typeface="Garamond" panose="02020404030301010803" pitchFamily="18" charset="0"/>
              </a:rPr>
              <a:t>X/Y/Z coordinates make senses?</a:t>
            </a:r>
          </a:p>
          <a:p>
            <a:endParaRPr lang="de-CH" sz="1000" dirty="0">
              <a:latin typeface="Garamond" panose="02020404030301010803" pitchFamily="18" charset="0"/>
            </a:endParaRPr>
          </a:p>
          <a:p>
            <a:r>
              <a:rPr lang="de-CH" sz="1000" b="1" dirty="0" smtClean="0">
                <a:latin typeface="Garamond" panose="02020404030301010803" pitchFamily="18" charset="0"/>
              </a:rPr>
              <a:t>Last minute</a:t>
            </a:r>
          </a:p>
          <a:p>
            <a:pPr marL="171450" indent="-171450">
              <a:buFont typeface="Arial" panose="020B0604020202020204" pitchFamily="34" charset="0"/>
              <a:buChar char="•"/>
            </a:pPr>
            <a:r>
              <a:rPr lang="de-CH" sz="1000" dirty="0" smtClean="0">
                <a:latin typeface="Garamond" panose="02020404030301010803" pitchFamily="18" charset="0"/>
              </a:rPr>
              <a:t>No last-minute manual focus changes?</a:t>
            </a:r>
          </a:p>
          <a:p>
            <a:pPr marL="171450" indent="-171450">
              <a:buFont typeface="Arial" panose="020B0604020202020204" pitchFamily="34" charset="0"/>
              <a:buChar char="•"/>
            </a:pPr>
            <a:r>
              <a:rPr lang="de-CH" sz="1000" dirty="0" smtClean="0">
                <a:latin typeface="Garamond" panose="02020404030301010803" pitchFamily="18" charset="0"/>
              </a:rPr>
              <a:t>No last-minute changes in Laser, Filter, Intensity, Zoom, Shutterconfig (Left/Right)</a:t>
            </a:r>
          </a:p>
          <a:p>
            <a:pPr marL="171450" indent="-171450">
              <a:buFont typeface="Arial" panose="020B0604020202020204" pitchFamily="34" charset="0"/>
              <a:buChar char="•"/>
            </a:pPr>
            <a:r>
              <a:rPr lang="de-CH" sz="1000" dirty="0" smtClean="0">
                <a:latin typeface="Garamond" panose="02020404030301010803" pitchFamily="18" charset="0"/>
              </a:rPr>
              <a:t>Noted down the absolute coordinates of the origin (to zero properly before crashing)</a:t>
            </a:r>
          </a:p>
          <a:p>
            <a:pPr marL="171450" indent="-171450">
              <a:buFont typeface="Arial" panose="020B0604020202020204" pitchFamily="34" charset="0"/>
              <a:buChar char="•"/>
            </a:pPr>
            <a:r>
              <a:rPr lang="de-CH" sz="1000" dirty="0" smtClean="0">
                <a:latin typeface="Garamond" panose="02020404030301010803" pitchFamily="18" charset="0"/>
              </a:rPr>
              <a:t>Number of Planes are as desired? No varying z-steps?</a:t>
            </a:r>
          </a:p>
          <a:p>
            <a:pPr marL="171450" indent="-171450">
              <a:buFont typeface="Arial" panose="020B0604020202020204" pitchFamily="34" charset="0"/>
              <a:buChar char="•"/>
            </a:pPr>
            <a:r>
              <a:rPr lang="de-CH" sz="1000" dirty="0" smtClean="0">
                <a:latin typeface="Garamond" panose="02020404030301010803" pitchFamily="18" charset="0"/>
              </a:rPr>
              <a:t>No rotations in the list (currently, the software does not accept varying rotations)</a:t>
            </a:r>
          </a:p>
          <a:p>
            <a:pPr marL="171450" indent="-171450">
              <a:buFont typeface="Arial" panose="020B0604020202020204" pitchFamily="34" charset="0"/>
              <a:buChar char="•"/>
            </a:pPr>
            <a:r>
              <a:rPr lang="de-CH" sz="1000" dirty="0" smtClean="0">
                <a:latin typeface="Garamond" panose="02020404030301010803" pitchFamily="18" charset="0"/>
              </a:rPr>
              <a:t>Folder selection makes sense?</a:t>
            </a:r>
          </a:p>
          <a:p>
            <a:pPr marL="171450" indent="-171450">
              <a:buFont typeface="Arial" panose="020B0604020202020204" pitchFamily="34" charset="0"/>
              <a:buChar char="•"/>
            </a:pPr>
            <a:r>
              <a:rPr lang="de-CH" sz="1000" dirty="0" smtClean="0">
                <a:latin typeface="Garamond" panose="02020404030301010803" pitchFamily="18" charset="0"/>
              </a:rPr>
              <a:t>Filenames are correct?</a:t>
            </a:r>
          </a:p>
          <a:p>
            <a:pPr marL="171450" indent="-171450">
              <a:buFont typeface="Arial" panose="020B0604020202020204" pitchFamily="34" charset="0"/>
              <a:buChar char="•"/>
            </a:pPr>
            <a:r>
              <a:rPr lang="de-CH" sz="1000" dirty="0" smtClean="0">
                <a:latin typeface="Garamond" panose="02020404030301010803" pitchFamily="18" charset="0"/>
              </a:rPr>
              <a:t>All ETL values set properly? No default ETL values left?</a:t>
            </a:r>
          </a:p>
          <a:p>
            <a:pPr marL="171450" indent="-171450">
              <a:buFont typeface="Arial" panose="020B0604020202020204" pitchFamily="34" charset="0"/>
              <a:buChar char="•"/>
            </a:pPr>
            <a:endParaRPr lang="de-CH" sz="1000" dirty="0" smtClean="0">
              <a:latin typeface="Garamond" panose="02020404030301010803" pitchFamily="18" charset="0"/>
            </a:endParaRPr>
          </a:p>
        </p:txBody>
      </p:sp>
      <p:pic>
        <p:nvPicPr>
          <p:cNvPr id="3" name="Picture 2" descr="mesoSPIM Acquisition Manag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7534"/>
            <a:ext cx="9144000" cy="908161"/>
          </a:xfrm>
          <a:prstGeom prst="rect">
            <a:avLst/>
          </a:prstGeom>
        </p:spPr>
      </p:pic>
    </p:spTree>
    <p:extLst>
      <p:ext uri="{BB962C8B-B14F-4D97-AF65-F5344CB8AC3E}">
        <p14:creationId xmlns:p14="http://schemas.microsoft.com/office/powerpoint/2010/main" val="827418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Metadata</a:t>
            </a:r>
            <a:endParaRPr lang="de-CH" sz="2000" dirty="0">
              <a:latin typeface="Garamond" panose="02020404030301010803" pitchFamily="18" charset="0"/>
            </a:endParaRPr>
          </a:p>
        </p:txBody>
      </p:sp>
      <p:sp>
        <p:nvSpPr>
          <p:cNvPr id="3" name="TextBox 2"/>
          <p:cNvSpPr txBox="1"/>
          <p:nvPr/>
        </p:nvSpPr>
        <p:spPr>
          <a:xfrm>
            <a:off x="179512" y="446475"/>
            <a:ext cx="5264583" cy="246221"/>
          </a:xfrm>
          <a:prstGeom prst="rect">
            <a:avLst/>
          </a:prstGeom>
          <a:noFill/>
        </p:spPr>
        <p:txBody>
          <a:bodyPr wrap="none" rtlCol="0">
            <a:spAutoFit/>
          </a:bodyPr>
          <a:lstStyle/>
          <a:p>
            <a:r>
              <a:rPr lang="de-CH" sz="1000" dirty="0" smtClean="0">
                <a:latin typeface="Garamond" panose="02020404030301010803" pitchFamily="18" charset="0"/>
              </a:rPr>
              <a:t>For each acquisition, a metadata text file is saved as well which contains the most important parameters</a:t>
            </a:r>
          </a:p>
        </p:txBody>
      </p:sp>
      <p:pic>
        <p:nvPicPr>
          <p:cNvPr id="4" name="Picture 3" descr="488_nm_508_520-35_1_25x_Left_000000.raw_meta - Notepa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843558"/>
            <a:ext cx="6876256" cy="3823597"/>
          </a:xfrm>
          <a:prstGeom prst="rect">
            <a:avLst/>
          </a:prstGeom>
        </p:spPr>
      </p:pic>
    </p:spTree>
    <p:extLst>
      <p:ext uri="{BB962C8B-B14F-4D97-AF65-F5344CB8AC3E}">
        <p14:creationId xmlns:p14="http://schemas.microsoft.com/office/powerpoint/2010/main" val="2102812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Opening stacks/acquisitions in Fiji</a:t>
            </a:r>
            <a:endParaRPr lang="de-CH" sz="2000" dirty="0">
              <a:latin typeface="Garamond" panose="02020404030301010803" pitchFamily="18" charset="0"/>
            </a:endParaRPr>
          </a:p>
        </p:txBody>
      </p:sp>
      <p:sp>
        <p:nvSpPr>
          <p:cNvPr id="3" name="TextBox 2"/>
          <p:cNvSpPr txBox="1"/>
          <p:nvPr/>
        </p:nvSpPr>
        <p:spPr>
          <a:xfrm>
            <a:off x="179512" y="446475"/>
            <a:ext cx="4243469" cy="1323439"/>
          </a:xfrm>
          <a:prstGeom prst="rect">
            <a:avLst/>
          </a:prstGeom>
          <a:noFill/>
        </p:spPr>
        <p:txBody>
          <a:bodyPr wrap="none" rtlCol="0">
            <a:spAutoFit/>
          </a:bodyPr>
          <a:lstStyle/>
          <a:p>
            <a:r>
              <a:rPr lang="de-CH" sz="1000" dirty="0" smtClean="0">
                <a:latin typeface="Garamond" panose="02020404030301010803" pitchFamily="18" charset="0"/>
              </a:rPr>
              <a:t>1. In Fiji, select «File» → «Import» → «Raw»</a:t>
            </a:r>
          </a:p>
          <a:p>
            <a:r>
              <a:rPr lang="de-CH" sz="1000" dirty="0" smtClean="0">
                <a:latin typeface="Garamond" panose="02020404030301010803" pitchFamily="18" charset="0"/>
              </a:rPr>
              <a:t>2. A window opens, enter the following parameters:</a:t>
            </a:r>
          </a:p>
          <a:p>
            <a:r>
              <a:rPr lang="de-CH" sz="1000" dirty="0" smtClean="0">
                <a:latin typeface="Garamond" panose="02020404030301010803" pitchFamily="18" charset="0"/>
              </a:rPr>
              <a:t>	Height: 	2048 pixels </a:t>
            </a:r>
          </a:p>
          <a:p>
            <a:r>
              <a:rPr lang="de-CH" sz="1000" dirty="0" smtClean="0">
                <a:latin typeface="Garamond" panose="02020404030301010803" pitchFamily="18" charset="0"/>
              </a:rPr>
              <a:t>	Width:</a:t>
            </a:r>
            <a:r>
              <a:rPr lang="de-CH" sz="1000" dirty="0">
                <a:latin typeface="Garamond" panose="02020404030301010803" pitchFamily="18" charset="0"/>
              </a:rPr>
              <a:t>	</a:t>
            </a:r>
            <a:r>
              <a:rPr lang="de-CH" sz="1000" dirty="0" smtClean="0">
                <a:latin typeface="Garamond" panose="02020404030301010803" pitchFamily="18" charset="0"/>
              </a:rPr>
              <a:t>2048 pixels</a:t>
            </a:r>
          </a:p>
          <a:p>
            <a:r>
              <a:rPr lang="de-CH" sz="1000" dirty="0" smtClean="0">
                <a:latin typeface="Garamond" panose="02020404030301010803" pitchFamily="18" charset="0"/>
              </a:rPr>
              <a:t>	Offset:	0 bytes</a:t>
            </a:r>
          </a:p>
          <a:p>
            <a:r>
              <a:rPr lang="de-CH" sz="1000" dirty="0">
                <a:latin typeface="Garamond" panose="02020404030301010803" pitchFamily="18" charset="0"/>
              </a:rPr>
              <a:t>	</a:t>
            </a:r>
            <a:r>
              <a:rPr lang="de-CH" sz="1000" dirty="0" smtClean="0">
                <a:latin typeface="Garamond" panose="02020404030301010803" pitchFamily="18" charset="0"/>
              </a:rPr>
              <a:t>#Images:	according to metadata / larger than acquired</a:t>
            </a:r>
          </a:p>
          <a:p>
            <a:r>
              <a:rPr lang="de-CH" sz="1000" dirty="0">
                <a:latin typeface="Garamond" panose="02020404030301010803" pitchFamily="18" charset="0"/>
              </a:rPr>
              <a:t>	</a:t>
            </a:r>
            <a:r>
              <a:rPr lang="de-CH" sz="1000" dirty="0" smtClean="0">
                <a:latin typeface="Garamond" panose="02020404030301010803" pitchFamily="18" charset="0"/>
              </a:rPr>
              <a:t>Gap:	0 bytes</a:t>
            </a:r>
          </a:p>
          <a:p>
            <a:r>
              <a:rPr lang="de-CH" sz="1000" dirty="0">
                <a:latin typeface="Garamond" panose="02020404030301010803" pitchFamily="18" charset="0"/>
              </a:rPr>
              <a:t>	</a:t>
            </a:r>
            <a:r>
              <a:rPr lang="de-CH" sz="1000" dirty="0" smtClean="0">
                <a:latin typeface="Garamond" panose="02020404030301010803" pitchFamily="18" charset="0"/>
              </a:rPr>
              <a:t>Little endian byte order</a:t>
            </a:r>
          </a:p>
        </p:txBody>
      </p:sp>
      <p:pic>
        <p:nvPicPr>
          <p:cNvPr id="4" name="Picture 3" descr="Import&gt;Raw..."/>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63" y="2100760"/>
            <a:ext cx="1824298" cy="2271190"/>
          </a:xfrm>
          <a:prstGeom prst="rect">
            <a:avLst/>
          </a:prstGeom>
        </p:spPr>
      </p:pic>
      <p:sp>
        <p:nvSpPr>
          <p:cNvPr id="5" name="TextBox 4"/>
          <p:cNvSpPr txBox="1"/>
          <p:nvPr/>
        </p:nvSpPr>
        <p:spPr>
          <a:xfrm>
            <a:off x="2346932" y="2964856"/>
            <a:ext cx="2467342" cy="553998"/>
          </a:xfrm>
          <a:prstGeom prst="rect">
            <a:avLst/>
          </a:prstGeom>
          <a:noFill/>
        </p:spPr>
        <p:txBody>
          <a:bodyPr wrap="none" rtlCol="0">
            <a:spAutoFit/>
          </a:bodyPr>
          <a:lstStyle/>
          <a:p>
            <a:r>
              <a:rPr lang="de-CH" sz="1000" dirty="0" smtClean="0">
                <a:latin typeface="Garamond" panose="02020404030301010803" pitchFamily="18" charset="0"/>
              </a:rPr>
              <a:t>Number of images can </a:t>
            </a:r>
          </a:p>
          <a:p>
            <a:r>
              <a:rPr lang="de-CH" sz="1000" dirty="0" smtClean="0">
                <a:latin typeface="Garamond" panose="02020404030301010803" pitchFamily="18" charset="0"/>
              </a:rPr>
              <a:t>be larger than the number of acquired images,</a:t>
            </a:r>
          </a:p>
          <a:p>
            <a:r>
              <a:rPr lang="de-CH" sz="1000" dirty="0" smtClean="0">
                <a:latin typeface="Garamond" panose="02020404030301010803" pitchFamily="18" charset="0"/>
              </a:rPr>
              <a:t> the import will work normally</a:t>
            </a:r>
          </a:p>
        </p:txBody>
      </p:sp>
      <p:cxnSp>
        <p:nvCxnSpPr>
          <p:cNvPr id="6" name="Straight Arrow Connector 5"/>
          <p:cNvCxnSpPr/>
          <p:nvPr/>
        </p:nvCxnSpPr>
        <p:spPr>
          <a:xfrm flipH="1">
            <a:off x="1761157" y="3118745"/>
            <a:ext cx="585775"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5242" y="4492357"/>
            <a:ext cx="2018501" cy="246221"/>
          </a:xfrm>
          <a:prstGeom prst="rect">
            <a:avLst/>
          </a:prstGeom>
          <a:noFill/>
        </p:spPr>
        <p:txBody>
          <a:bodyPr wrap="none" rtlCol="0">
            <a:spAutoFit/>
          </a:bodyPr>
          <a:lstStyle/>
          <a:p>
            <a:r>
              <a:rPr lang="de-CH" sz="1000" dirty="0">
                <a:latin typeface="Garamond" panose="02020404030301010803" pitchFamily="18" charset="0"/>
              </a:rPr>
              <a:t>3</a:t>
            </a:r>
            <a:r>
              <a:rPr lang="de-CH" sz="1000" dirty="0" smtClean="0">
                <a:latin typeface="Garamond" panose="02020404030301010803" pitchFamily="18" charset="0"/>
              </a:rPr>
              <a:t>.   The stack will open in the center</a:t>
            </a:r>
          </a:p>
        </p:txBody>
      </p:sp>
    </p:spTree>
    <p:extLst>
      <p:ext uri="{BB962C8B-B14F-4D97-AF65-F5344CB8AC3E}">
        <p14:creationId xmlns:p14="http://schemas.microsoft.com/office/powerpoint/2010/main" val="40955986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7314" y="-13692"/>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Controlling sample </a:t>
            </a:r>
            <a:r>
              <a:rPr lang="de-CH" sz="2000" dirty="0" err="1" smtClean="0">
                <a:latin typeface="Garamond" panose="02020404030301010803" pitchFamily="18" charset="0"/>
              </a:rPr>
              <a:t>rotation</a:t>
            </a:r>
            <a:endParaRPr lang="de-CH" sz="2000" dirty="0" smtClean="0">
              <a:latin typeface="Garamond" panose="02020404030301010803" pitchFamily="18" charset="0"/>
            </a:endParaRPr>
          </a:p>
          <a:p>
            <a:pPr algn="l"/>
            <a:endParaRPr lang="de-CH" sz="2000" dirty="0">
              <a:latin typeface="Garamond" panose="02020404030301010803" pitchFamily="18" charset="0"/>
            </a:endParaRPr>
          </a:p>
        </p:txBody>
      </p:sp>
      <p:grpSp>
        <p:nvGrpSpPr>
          <p:cNvPr id="69" name="Group 68"/>
          <p:cNvGrpSpPr/>
          <p:nvPr/>
        </p:nvGrpSpPr>
        <p:grpSpPr>
          <a:xfrm>
            <a:off x="232269" y="524993"/>
            <a:ext cx="8412829" cy="1618726"/>
            <a:chOff x="120884" y="3431493"/>
            <a:chExt cx="8412829" cy="1618726"/>
          </a:xfrm>
        </p:grpSpPr>
        <p:sp>
          <p:nvSpPr>
            <p:cNvPr id="19" name="TextBox 18"/>
            <p:cNvSpPr txBox="1"/>
            <p:nvPr/>
          </p:nvSpPr>
          <p:spPr>
            <a:xfrm>
              <a:off x="120884" y="3435846"/>
              <a:ext cx="1689886" cy="246221"/>
            </a:xfrm>
            <a:prstGeom prst="rect">
              <a:avLst/>
            </a:prstGeom>
            <a:noFill/>
          </p:spPr>
          <p:txBody>
            <a:bodyPr wrap="none" rtlCol="0">
              <a:spAutoFit/>
            </a:bodyPr>
            <a:lstStyle/>
            <a:p>
              <a:r>
                <a:rPr lang="de-CH" sz="1000" dirty="0" err="1" smtClean="0">
                  <a:latin typeface="Garamond" panose="02020404030301010803" pitchFamily="18" charset="0"/>
                </a:rPr>
                <a:t>Rotations</a:t>
              </a:r>
              <a:r>
                <a:rPr lang="de-CH" sz="1000" dirty="0" smtClean="0">
                  <a:latin typeface="Garamond" panose="02020404030301010803" pitchFamily="18" charset="0"/>
                </a:rPr>
                <a:t> </a:t>
              </a:r>
              <a:r>
                <a:rPr lang="de-CH" sz="1000" dirty="0" err="1" smtClean="0">
                  <a:latin typeface="Garamond" panose="02020404030301010803" pitchFamily="18" charset="0"/>
                </a:rPr>
                <a:t>of</a:t>
              </a:r>
              <a:r>
                <a:rPr lang="de-CH" sz="1000" dirty="0" smtClean="0">
                  <a:latin typeface="Garamond" panose="02020404030301010803" pitchFamily="18" charset="0"/>
                </a:rPr>
                <a:t> a 20 mm </a:t>
              </a:r>
              <a:r>
                <a:rPr lang="de-CH" sz="1000" dirty="0" err="1" smtClean="0">
                  <a:latin typeface="Garamond" panose="02020404030301010803" pitchFamily="18" charset="0"/>
                </a:rPr>
                <a:t>cuvette</a:t>
              </a:r>
              <a:r>
                <a:rPr lang="de-CH" sz="1000" dirty="0" smtClean="0">
                  <a:latin typeface="Garamond" panose="02020404030301010803" pitchFamily="18" charset="0"/>
                </a:rPr>
                <a:t>:</a:t>
              </a:r>
            </a:p>
          </p:txBody>
        </p:sp>
        <p:grpSp>
          <p:nvGrpSpPr>
            <p:cNvPr id="25" name="Group 24"/>
            <p:cNvGrpSpPr/>
            <p:nvPr/>
          </p:nvGrpSpPr>
          <p:grpSpPr>
            <a:xfrm>
              <a:off x="1943707" y="3939902"/>
              <a:ext cx="792088" cy="576064"/>
              <a:chOff x="1943707" y="3833785"/>
              <a:chExt cx="792088" cy="576064"/>
            </a:xfrm>
          </p:grpSpPr>
          <p:sp>
            <p:nvSpPr>
              <p:cNvPr id="24" name="Rectangle 23"/>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Rectangle 19"/>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Oval 20"/>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Oval 21"/>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Oval 22"/>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cxnSp>
          <p:nvCxnSpPr>
            <p:cNvPr id="26" name="Straight Arrow Connector 25"/>
            <p:cNvCxnSpPr/>
            <p:nvPr/>
          </p:nvCxnSpPr>
          <p:spPr>
            <a:xfrm flipH="1" flipV="1">
              <a:off x="2344208" y="4552984"/>
              <a:ext cx="4456" cy="26712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92060" y="3435845"/>
              <a:ext cx="535724" cy="246221"/>
            </a:xfrm>
            <a:prstGeom prst="rect">
              <a:avLst/>
            </a:prstGeom>
            <a:noFill/>
          </p:spPr>
          <p:txBody>
            <a:bodyPr wrap="none" rtlCol="0">
              <a:spAutoFit/>
            </a:bodyPr>
            <a:lstStyle/>
            <a:p>
              <a:r>
                <a:rPr lang="de-CH" sz="1000" dirty="0" smtClean="0">
                  <a:latin typeface="Garamond" panose="02020404030301010803" pitchFamily="18" charset="0"/>
                </a:rPr>
                <a:t>0/360º</a:t>
              </a:r>
            </a:p>
          </p:txBody>
        </p:sp>
        <p:sp>
          <p:nvSpPr>
            <p:cNvPr id="29" name="TextBox 28"/>
            <p:cNvSpPr txBox="1"/>
            <p:nvPr/>
          </p:nvSpPr>
          <p:spPr>
            <a:xfrm>
              <a:off x="1886074" y="4803998"/>
              <a:ext cx="883575" cy="246221"/>
            </a:xfrm>
            <a:prstGeom prst="rect">
              <a:avLst/>
            </a:prstGeom>
            <a:noFill/>
          </p:spPr>
          <p:txBody>
            <a:bodyPr wrap="none" rtlCol="0">
              <a:spAutoFit/>
            </a:bodyPr>
            <a:lstStyle/>
            <a:p>
              <a:r>
                <a:rPr lang="de-CH" sz="1000" dirty="0" smtClean="0">
                  <a:latin typeface="Garamond" panose="02020404030301010803" pitchFamily="18" charset="0"/>
                </a:rPr>
                <a:t>Position </a:t>
              </a:r>
              <a:r>
                <a:rPr lang="de-CH" sz="1000" dirty="0" err="1" smtClean="0">
                  <a:latin typeface="Garamond" panose="02020404030301010803" pitchFamily="18" charset="0"/>
                </a:rPr>
                <a:t>mark</a:t>
              </a:r>
              <a:endParaRPr lang="de-CH" sz="1000" dirty="0" smtClean="0">
                <a:latin typeface="Garamond" panose="02020404030301010803" pitchFamily="18" charset="0"/>
              </a:endParaRPr>
            </a:p>
          </p:txBody>
        </p:sp>
        <p:cxnSp>
          <p:nvCxnSpPr>
            <p:cNvPr id="30" name="Straight Arrow Connector 29"/>
            <p:cNvCxnSpPr/>
            <p:nvPr/>
          </p:nvCxnSpPr>
          <p:spPr>
            <a:xfrm flipH="1" flipV="1">
              <a:off x="827584" y="3723878"/>
              <a:ext cx="4456" cy="29451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76994" y="3762902"/>
              <a:ext cx="676788" cy="246221"/>
            </a:xfrm>
            <a:prstGeom prst="rect">
              <a:avLst/>
            </a:prstGeom>
            <a:noFill/>
          </p:spPr>
          <p:txBody>
            <a:bodyPr wrap="none" rtlCol="0">
              <a:spAutoFit/>
            </a:bodyPr>
            <a:lstStyle/>
            <a:p>
              <a:r>
                <a:rPr lang="de-CH" sz="1000" dirty="0" err="1" smtClean="0">
                  <a:latin typeface="Garamond" panose="02020404030301010803" pitchFamily="18" charset="0"/>
                </a:rPr>
                <a:t>Detection</a:t>
              </a:r>
              <a:endParaRPr lang="de-CH" sz="1000" dirty="0" smtClean="0">
                <a:latin typeface="Garamond" panose="02020404030301010803" pitchFamily="18" charset="0"/>
              </a:endParaRPr>
            </a:p>
          </p:txBody>
        </p:sp>
        <p:cxnSp>
          <p:nvCxnSpPr>
            <p:cNvPr id="33" name="Straight Arrow Connector 32"/>
            <p:cNvCxnSpPr/>
            <p:nvPr/>
          </p:nvCxnSpPr>
          <p:spPr>
            <a:xfrm>
              <a:off x="395536" y="4155926"/>
              <a:ext cx="288032"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965828" y="4155927"/>
              <a:ext cx="29380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77555" y="4265779"/>
              <a:ext cx="702436" cy="246221"/>
            </a:xfrm>
            <a:prstGeom prst="rect">
              <a:avLst/>
            </a:prstGeom>
            <a:noFill/>
          </p:spPr>
          <p:txBody>
            <a:bodyPr wrap="none" rtlCol="0">
              <a:spAutoFit/>
            </a:bodyPr>
            <a:lstStyle/>
            <a:p>
              <a:r>
                <a:rPr lang="de-CH" sz="1000" dirty="0" err="1" smtClean="0">
                  <a:latin typeface="Garamond" panose="02020404030301010803" pitchFamily="18" charset="0"/>
                </a:rPr>
                <a:t>Lightsheet</a:t>
              </a:r>
              <a:endParaRPr lang="de-CH" sz="1000" dirty="0" smtClean="0">
                <a:latin typeface="Garamond" panose="02020404030301010803" pitchFamily="18" charset="0"/>
              </a:endParaRPr>
            </a:p>
          </p:txBody>
        </p:sp>
        <p:sp>
          <p:nvSpPr>
            <p:cNvPr id="39" name="TextBox 38"/>
            <p:cNvSpPr txBox="1"/>
            <p:nvPr/>
          </p:nvSpPr>
          <p:spPr>
            <a:xfrm>
              <a:off x="179512" y="4027916"/>
              <a:ext cx="258404" cy="246221"/>
            </a:xfrm>
            <a:prstGeom prst="rect">
              <a:avLst/>
            </a:prstGeom>
            <a:noFill/>
          </p:spPr>
          <p:txBody>
            <a:bodyPr wrap="none" rtlCol="0">
              <a:spAutoFit/>
            </a:bodyPr>
            <a:lstStyle/>
            <a:p>
              <a:r>
                <a:rPr lang="de-CH" sz="1000" dirty="0" smtClean="0">
                  <a:latin typeface="Garamond" panose="02020404030301010803" pitchFamily="18" charset="0"/>
                </a:rPr>
                <a:t>L</a:t>
              </a:r>
            </a:p>
          </p:txBody>
        </p:sp>
        <p:sp>
          <p:nvSpPr>
            <p:cNvPr id="40" name="TextBox 39"/>
            <p:cNvSpPr txBox="1"/>
            <p:nvPr/>
          </p:nvSpPr>
          <p:spPr>
            <a:xfrm>
              <a:off x="1229116" y="4027916"/>
              <a:ext cx="264816" cy="246221"/>
            </a:xfrm>
            <a:prstGeom prst="rect">
              <a:avLst/>
            </a:prstGeom>
            <a:noFill/>
          </p:spPr>
          <p:txBody>
            <a:bodyPr wrap="none" rtlCol="0">
              <a:spAutoFit/>
            </a:bodyPr>
            <a:lstStyle/>
            <a:p>
              <a:r>
                <a:rPr lang="de-CH" sz="1000" dirty="0" smtClean="0">
                  <a:latin typeface="Garamond" panose="02020404030301010803" pitchFamily="18" charset="0"/>
                </a:rPr>
                <a:t>R</a:t>
              </a:r>
            </a:p>
          </p:txBody>
        </p:sp>
        <p:grpSp>
          <p:nvGrpSpPr>
            <p:cNvPr id="41" name="Group 40"/>
            <p:cNvGrpSpPr/>
            <p:nvPr/>
          </p:nvGrpSpPr>
          <p:grpSpPr>
            <a:xfrm rot="5400000">
              <a:off x="3095835" y="3939902"/>
              <a:ext cx="792088" cy="576064"/>
              <a:chOff x="1943707" y="3833785"/>
              <a:chExt cx="792088" cy="576064"/>
            </a:xfrm>
          </p:grpSpPr>
          <p:sp>
            <p:nvSpPr>
              <p:cNvPr id="42" name="Rectangle 41"/>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3" name="Rectangle 42"/>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4" name="Oval 43"/>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Oval 44"/>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6" name="Oval 45"/>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47" name="TextBox 46"/>
            <p:cNvSpPr txBox="1"/>
            <p:nvPr/>
          </p:nvSpPr>
          <p:spPr>
            <a:xfrm>
              <a:off x="3328800" y="3436516"/>
              <a:ext cx="349776" cy="246221"/>
            </a:xfrm>
            <a:prstGeom prst="rect">
              <a:avLst/>
            </a:prstGeom>
            <a:noFill/>
          </p:spPr>
          <p:txBody>
            <a:bodyPr wrap="none" rtlCol="0">
              <a:spAutoFit/>
            </a:bodyPr>
            <a:lstStyle/>
            <a:p>
              <a:r>
                <a:rPr lang="de-CH" sz="1000" dirty="0" smtClean="0">
                  <a:latin typeface="Garamond" panose="02020404030301010803" pitchFamily="18" charset="0"/>
                </a:rPr>
                <a:t>90º</a:t>
              </a:r>
            </a:p>
          </p:txBody>
        </p:sp>
        <p:sp>
          <p:nvSpPr>
            <p:cNvPr id="48" name="TextBox 47"/>
            <p:cNvSpPr txBox="1"/>
            <p:nvPr/>
          </p:nvSpPr>
          <p:spPr>
            <a:xfrm>
              <a:off x="4427984" y="3436516"/>
              <a:ext cx="410690" cy="246221"/>
            </a:xfrm>
            <a:prstGeom prst="rect">
              <a:avLst/>
            </a:prstGeom>
            <a:noFill/>
          </p:spPr>
          <p:txBody>
            <a:bodyPr wrap="none" rtlCol="0">
              <a:spAutoFit/>
            </a:bodyPr>
            <a:lstStyle/>
            <a:p>
              <a:r>
                <a:rPr lang="de-CH" sz="1000" dirty="0" smtClean="0">
                  <a:latin typeface="Garamond" panose="02020404030301010803" pitchFamily="18" charset="0"/>
                </a:rPr>
                <a:t>180º</a:t>
              </a:r>
            </a:p>
          </p:txBody>
        </p:sp>
        <p:grpSp>
          <p:nvGrpSpPr>
            <p:cNvPr id="49" name="Group 48"/>
            <p:cNvGrpSpPr/>
            <p:nvPr/>
          </p:nvGrpSpPr>
          <p:grpSpPr>
            <a:xfrm rot="10800000">
              <a:off x="4237285" y="3939902"/>
              <a:ext cx="792088" cy="576064"/>
              <a:chOff x="1943707" y="3833785"/>
              <a:chExt cx="792088" cy="576064"/>
            </a:xfrm>
          </p:grpSpPr>
          <p:sp>
            <p:nvSpPr>
              <p:cNvPr id="50" name="Rectangle 49"/>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1" name="Rectangle 50"/>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Oval 51"/>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3" name="Oval 52"/>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4" name="Oval 53"/>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55" name="TextBox 54"/>
            <p:cNvSpPr txBox="1"/>
            <p:nvPr/>
          </p:nvSpPr>
          <p:spPr>
            <a:xfrm>
              <a:off x="5652120" y="3431493"/>
              <a:ext cx="410690" cy="246221"/>
            </a:xfrm>
            <a:prstGeom prst="rect">
              <a:avLst/>
            </a:prstGeom>
            <a:noFill/>
          </p:spPr>
          <p:txBody>
            <a:bodyPr wrap="none" rtlCol="0">
              <a:spAutoFit/>
            </a:bodyPr>
            <a:lstStyle/>
            <a:p>
              <a:r>
                <a:rPr lang="de-CH" sz="1000" dirty="0" smtClean="0">
                  <a:latin typeface="Garamond" panose="02020404030301010803" pitchFamily="18" charset="0"/>
                </a:rPr>
                <a:t>270º</a:t>
              </a:r>
            </a:p>
          </p:txBody>
        </p:sp>
        <p:grpSp>
          <p:nvGrpSpPr>
            <p:cNvPr id="56" name="Group 55"/>
            <p:cNvGrpSpPr/>
            <p:nvPr/>
          </p:nvGrpSpPr>
          <p:grpSpPr>
            <a:xfrm rot="16200000">
              <a:off x="5472100" y="3927999"/>
              <a:ext cx="792088" cy="576064"/>
              <a:chOff x="1943707" y="3833785"/>
              <a:chExt cx="792088" cy="576064"/>
            </a:xfrm>
          </p:grpSpPr>
          <p:sp>
            <p:nvSpPr>
              <p:cNvPr id="57" name="Rectangle 56"/>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8" name="Rectangle 57"/>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 name="Oval 58"/>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0" name="Oval 59"/>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 name="Oval 60"/>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67" name="Bent Arrow 66"/>
            <p:cNvSpPr/>
            <p:nvPr/>
          </p:nvSpPr>
          <p:spPr>
            <a:xfrm>
              <a:off x="6675624" y="3521923"/>
              <a:ext cx="216024" cy="21904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68" name="TextBox 67"/>
            <p:cNvSpPr txBox="1"/>
            <p:nvPr/>
          </p:nvSpPr>
          <p:spPr>
            <a:xfrm>
              <a:off x="6832606" y="3716872"/>
              <a:ext cx="1701107" cy="553998"/>
            </a:xfrm>
            <a:prstGeom prst="rect">
              <a:avLst/>
            </a:prstGeom>
            <a:noFill/>
          </p:spPr>
          <p:txBody>
            <a:bodyPr wrap="none" rtlCol="0">
              <a:spAutoFit/>
            </a:bodyPr>
            <a:lstStyle/>
            <a:p>
              <a:r>
                <a:rPr lang="de-CH" sz="1000" dirty="0" err="1" smtClean="0">
                  <a:latin typeface="Garamond" panose="02020404030301010803" pitchFamily="18" charset="0"/>
                </a:rPr>
                <a:t>Viewed</a:t>
              </a:r>
              <a:r>
                <a:rPr lang="de-CH" sz="1000" dirty="0" smtClean="0">
                  <a:latin typeface="Garamond" panose="02020404030301010803" pitchFamily="18" charset="0"/>
                </a:rPr>
                <a:t> </a:t>
              </a:r>
              <a:r>
                <a:rPr lang="de-CH" sz="1000" dirty="0" err="1" smtClean="0">
                  <a:latin typeface="Garamond" panose="02020404030301010803" pitchFamily="18" charset="0"/>
                </a:rPr>
                <a:t>from</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top,</a:t>
              </a:r>
            </a:p>
            <a:p>
              <a:r>
                <a:rPr lang="de-CH" sz="1000" dirty="0" smtClean="0">
                  <a:latin typeface="Garamond" panose="02020404030301010803" pitchFamily="18" charset="0"/>
                </a:rPr>
                <a:t>positive </a:t>
              </a:r>
              <a:r>
                <a:rPr lang="de-CH" sz="1000" dirty="0" err="1" smtClean="0">
                  <a:latin typeface="Garamond" panose="02020404030301010803" pitchFamily="18" charset="0"/>
                </a:rPr>
                <a:t>rotations</a:t>
              </a:r>
              <a:r>
                <a:rPr lang="de-CH" sz="1000" dirty="0" smtClean="0">
                  <a:latin typeface="Garamond" panose="02020404030301010803" pitchFamily="18" charset="0"/>
                </a:rPr>
                <a:t> </a:t>
              </a:r>
              <a:r>
                <a:rPr lang="de-CH" sz="1000" dirty="0" err="1" smtClean="0">
                  <a:latin typeface="Garamond" panose="02020404030301010803" pitchFamily="18" charset="0"/>
                </a:rPr>
                <a:t>are</a:t>
              </a:r>
              <a:r>
                <a:rPr lang="de-CH" sz="1000" dirty="0" smtClean="0">
                  <a:latin typeface="Garamond" panose="02020404030301010803" pitchFamily="18" charset="0"/>
                </a:rPr>
                <a:t> </a:t>
              </a:r>
              <a:r>
                <a:rPr lang="de-CH" sz="1000" dirty="0" err="1" smtClean="0">
                  <a:latin typeface="Garamond" panose="02020404030301010803" pitchFamily="18" charset="0"/>
                </a:rPr>
                <a:t>oriented</a:t>
              </a:r>
              <a:r>
                <a:rPr lang="de-CH" sz="1000" dirty="0" smtClean="0">
                  <a:latin typeface="Garamond" panose="02020404030301010803" pitchFamily="18" charset="0"/>
                </a:rPr>
                <a:t> </a:t>
              </a:r>
            </a:p>
            <a:p>
              <a:r>
                <a:rPr lang="de-CH" sz="1000" dirty="0" err="1" smtClean="0">
                  <a:latin typeface="Garamond" panose="02020404030301010803" pitchFamily="18" charset="0"/>
                </a:rPr>
                <a:t>clock-wise</a:t>
              </a:r>
              <a:endParaRPr lang="de-CH" sz="1000" dirty="0" smtClean="0">
                <a:latin typeface="Garamond" panose="02020404030301010803" pitchFamily="18" charset="0"/>
              </a:endParaRPr>
            </a:p>
          </p:txBody>
        </p:sp>
      </p:grpSp>
      <p:pic>
        <p:nvPicPr>
          <p:cNvPr id="72" name="Picture 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45005" y="1580029"/>
            <a:ext cx="429071" cy="388057"/>
          </a:xfrm>
          <a:prstGeom prst="rect">
            <a:avLst/>
          </a:prstGeom>
        </p:spPr>
      </p:pic>
      <p:sp>
        <p:nvSpPr>
          <p:cNvPr id="73" name="TextBox 72"/>
          <p:cNvSpPr txBox="1"/>
          <p:nvPr/>
        </p:nvSpPr>
        <p:spPr>
          <a:xfrm>
            <a:off x="6940882" y="1497058"/>
            <a:ext cx="2260555" cy="553998"/>
          </a:xfrm>
          <a:prstGeom prst="rect">
            <a:avLst/>
          </a:prstGeom>
          <a:noFill/>
        </p:spPr>
        <p:txBody>
          <a:bodyPr wrap="none" rtlCol="0">
            <a:spAutoFit/>
          </a:bodyPr>
          <a:lstStyle/>
          <a:p>
            <a:r>
              <a:rPr lang="de-CH" sz="1000" b="1" dirty="0" err="1" smtClean="0">
                <a:latin typeface="Garamond" panose="02020404030301010803" pitchFamily="18" charset="0"/>
              </a:rPr>
              <a:t>Especially</a:t>
            </a:r>
            <a:r>
              <a:rPr lang="de-CH" sz="1000" b="1" dirty="0" smtClean="0">
                <a:latin typeface="Garamond" panose="02020404030301010803" pitchFamily="18" charset="0"/>
              </a:rPr>
              <a:t> </a:t>
            </a:r>
            <a:r>
              <a:rPr lang="de-CH" sz="1000" b="1" dirty="0" err="1" smtClean="0">
                <a:latin typeface="Garamond" panose="02020404030301010803" pitchFamily="18" charset="0"/>
              </a:rPr>
              <a:t>when</a:t>
            </a:r>
            <a:r>
              <a:rPr lang="de-CH" sz="1000" b="1" dirty="0" smtClean="0">
                <a:latin typeface="Garamond" panose="02020404030301010803" pitchFamily="18" charset="0"/>
              </a:rPr>
              <a:t> </a:t>
            </a:r>
            <a:r>
              <a:rPr lang="de-CH" sz="1000" b="1" dirty="0" err="1" smtClean="0">
                <a:latin typeface="Garamond" panose="02020404030301010803" pitchFamily="18" charset="0"/>
              </a:rPr>
              <a:t>using</a:t>
            </a:r>
            <a:r>
              <a:rPr lang="de-CH" sz="1000" b="1" dirty="0" smtClean="0">
                <a:latin typeface="Garamond" panose="02020404030301010803" pitchFamily="18" charset="0"/>
              </a:rPr>
              <a:t> 20 mm</a:t>
            </a:r>
          </a:p>
          <a:p>
            <a:r>
              <a:rPr lang="de-CH" sz="1000" b="1" dirty="0" err="1" smtClean="0">
                <a:latin typeface="Garamond" panose="02020404030301010803" pitchFamily="18" charset="0"/>
              </a:rPr>
              <a:t>cuvettes</a:t>
            </a:r>
            <a:r>
              <a:rPr lang="de-CH" sz="1000" b="1" dirty="0" smtClean="0">
                <a:latin typeface="Garamond" panose="02020404030301010803" pitchFamily="18" charset="0"/>
              </a:rPr>
              <a:t>, </a:t>
            </a:r>
            <a:r>
              <a:rPr lang="de-CH" sz="1000" b="1" dirty="0" err="1" smtClean="0">
                <a:latin typeface="Garamond" panose="02020404030301010803" pitchFamily="18" charset="0"/>
              </a:rPr>
              <a:t>watch</a:t>
            </a:r>
            <a:r>
              <a:rPr lang="de-CH" sz="1000" b="1" dirty="0" smtClean="0">
                <a:latin typeface="Garamond" panose="02020404030301010803" pitchFamily="18" charset="0"/>
              </a:rPr>
              <a:t> out </a:t>
            </a:r>
            <a:r>
              <a:rPr lang="de-CH" sz="1000" b="1" dirty="0" err="1" smtClean="0">
                <a:latin typeface="Garamond" panose="02020404030301010803" pitchFamily="18" charset="0"/>
              </a:rPr>
              <a:t>for</a:t>
            </a:r>
            <a:r>
              <a:rPr lang="de-CH" sz="1000" b="1" dirty="0" smtClean="0">
                <a:latin typeface="Garamond" panose="02020404030301010803" pitchFamily="18" charset="0"/>
              </a:rPr>
              <a:t> </a:t>
            </a:r>
            <a:r>
              <a:rPr lang="de-CH" sz="1000" b="1" dirty="0" err="1" smtClean="0">
                <a:latin typeface="Garamond" panose="02020404030301010803" pitchFamily="18" charset="0"/>
              </a:rPr>
              <a:t>collisions</a:t>
            </a:r>
            <a:r>
              <a:rPr lang="de-CH" sz="1000" b="1" dirty="0" smtClean="0">
                <a:latin typeface="Garamond" panose="02020404030301010803" pitchFamily="18" charset="0"/>
              </a:rPr>
              <a:t> </a:t>
            </a:r>
            <a:r>
              <a:rPr lang="de-CH" sz="1000" b="1" dirty="0" err="1" smtClean="0">
                <a:latin typeface="Garamond" panose="02020404030301010803" pitchFamily="18" charset="0"/>
              </a:rPr>
              <a:t>with</a:t>
            </a:r>
            <a:r>
              <a:rPr lang="de-CH" sz="1000" b="1" dirty="0" smtClean="0">
                <a:latin typeface="Garamond" panose="02020404030301010803" pitchFamily="18" charset="0"/>
              </a:rPr>
              <a:t> </a:t>
            </a:r>
          </a:p>
          <a:p>
            <a:r>
              <a:rPr lang="de-CH" sz="1000" b="1" dirty="0" err="1" smtClean="0">
                <a:latin typeface="Garamond" panose="02020404030301010803" pitchFamily="18" charset="0"/>
              </a:rPr>
              <a:t>the</a:t>
            </a:r>
            <a:r>
              <a:rPr lang="de-CH" sz="1000" b="1" dirty="0" smtClean="0">
                <a:latin typeface="Garamond" panose="02020404030301010803" pitchFamily="18" charset="0"/>
              </a:rPr>
              <a:t> </a:t>
            </a:r>
            <a:r>
              <a:rPr lang="de-CH" sz="1000" b="1" dirty="0" err="1" smtClean="0">
                <a:latin typeface="Garamond" panose="02020404030301010803" pitchFamily="18" charset="0"/>
              </a:rPr>
              <a:t>outer</a:t>
            </a:r>
            <a:r>
              <a:rPr lang="de-CH" sz="1000" b="1" dirty="0" smtClean="0">
                <a:latin typeface="Garamond" panose="02020404030301010803" pitchFamily="18" charset="0"/>
              </a:rPr>
              <a:t> </a:t>
            </a:r>
            <a:r>
              <a:rPr lang="de-CH" sz="1000" b="1" dirty="0" err="1" smtClean="0">
                <a:latin typeface="Garamond" panose="02020404030301010803" pitchFamily="18" charset="0"/>
              </a:rPr>
              <a:t>cuvette</a:t>
            </a:r>
            <a:r>
              <a:rPr lang="de-CH" sz="1000" b="1" dirty="0" smtClean="0">
                <a:latin typeface="Garamond" panose="02020404030301010803" pitchFamily="18" charset="0"/>
              </a:rPr>
              <a:t>!</a:t>
            </a:r>
          </a:p>
        </p:txBody>
      </p:sp>
      <p:cxnSp>
        <p:nvCxnSpPr>
          <p:cNvPr id="75" name="Straight Connector 74"/>
          <p:cNvCxnSpPr/>
          <p:nvPr/>
        </p:nvCxnSpPr>
        <p:spPr>
          <a:xfrm>
            <a:off x="305671" y="2355726"/>
            <a:ext cx="86654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4824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39752" y="1860072"/>
            <a:ext cx="4968552"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VI: Troubleshooting</a:t>
            </a:r>
            <a:endParaRPr lang="de-CH" sz="3200" dirty="0">
              <a:latin typeface="Garamond" panose="02020404030301010803" pitchFamily="18" charset="0"/>
            </a:endParaRPr>
          </a:p>
        </p:txBody>
      </p:sp>
    </p:spTree>
    <p:extLst>
      <p:ext uri="{BB962C8B-B14F-4D97-AF65-F5344CB8AC3E}">
        <p14:creationId xmlns:p14="http://schemas.microsoft.com/office/powerpoint/2010/main" val="28706939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CH" sz="2000" dirty="0" err="1" smtClean="0">
                <a:latin typeface="Garamond" panose="02020404030301010803" pitchFamily="18" charset="0"/>
              </a:rPr>
              <a:t>Typical</a:t>
            </a:r>
            <a:r>
              <a:rPr lang="de-CH" sz="2000" dirty="0" smtClean="0">
                <a:latin typeface="Garamond" panose="02020404030301010803" pitchFamily="18" charset="0"/>
              </a:rPr>
              <a:t> </a:t>
            </a:r>
            <a:r>
              <a:rPr lang="de-CH" sz="2000" dirty="0" err="1" smtClean="0">
                <a:latin typeface="Garamond" panose="02020404030301010803" pitchFamily="18" charset="0"/>
              </a:rPr>
              <a:t>problems</a:t>
            </a:r>
            <a:r>
              <a:rPr lang="de-CH" sz="2000" dirty="0" smtClean="0">
                <a:latin typeface="Garamond" panose="02020404030301010803" pitchFamily="18" charset="0"/>
              </a:rPr>
              <a:t> </a:t>
            </a:r>
            <a:r>
              <a:rPr lang="de-CH" sz="2000" dirty="0" err="1" smtClean="0">
                <a:latin typeface="Garamond" panose="02020404030301010803" pitchFamily="18" charset="0"/>
              </a:rPr>
              <a:t>and</a:t>
            </a:r>
            <a:r>
              <a:rPr lang="de-CH" sz="2000" dirty="0" smtClean="0">
                <a:latin typeface="Garamond" panose="02020404030301010803" pitchFamily="18" charset="0"/>
              </a:rPr>
              <a:t> </a:t>
            </a:r>
            <a:r>
              <a:rPr lang="de-CH" sz="2000" dirty="0" err="1" smtClean="0">
                <a:latin typeface="Garamond" panose="02020404030301010803" pitchFamily="18" charset="0"/>
              </a:rPr>
              <a:t>troubleshooting</a:t>
            </a:r>
            <a:endParaRPr lang="de-CH" sz="2000" dirty="0">
              <a:latin typeface="Garamond" panose="02020404030301010803" pitchFamily="18" charset="0"/>
            </a:endParaRP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de-CH" sz="1400" dirty="0" smtClean="0">
                <a:latin typeface="Garamond" panose="02020404030301010803" pitchFamily="18" charset="0"/>
              </a:rPr>
              <a:t>Minor Problems</a:t>
            </a:r>
          </a:p>
          <a:p>
            <a:r>
              <a:rPr lang="de-CH" sz="1400" dirty="0" smtClean="0">
                <a:latin typeface="Garamond" panose="02020404030301010803" pitchFamily="18" charset="0"/>
              </a:rPr>
              <a:t>Images </a:t>
            </a:r>
            <a:r>
              <a:rPr lang="de-CH" sz="1400" dirty="0" err="1" smtClean="0">
                <a:latin typeface="Garamond" panose="02020404030301010803" pitchFamily="18" charset="0"/>
              </a:rPr>
              <a:t>are</a:t>
            </a:r>
            <a:r>
              <a:rPr lang="de-CH" sz="1400" dirty="0" smtClean="0">
                <a:latin typeface="Garamond" panose="02020404030301010803" pitchFamily="18" charset="0"/>
              </a:rPr>
              <a:t> </a:t>
            </a:r>
            <a:r>
              <a:rPr lang="de-CH" sz="1400" dirty="0" err="1" smtClean="0">
                <a:latin typeface="Garamond" panose="02020404030301010803" pitchFamily="18" charset="0"/>
              </a:rPr>
              <a:t>unsharp</a:t>
            </a:r>
            <a:r>
              <a:rPr lang="de-CH" sz="1400" dirty="0" smtClean="0">
                <a:latin typeface="Garamond" panose="02020404030301010803" pitchFamily="18" charset="0"/>
              </a:rPr>
              <a:t> after </a:t>
            </a:r>
            <a:r>
              <a:rPr lang="de-CH" sz="1400" dirty="0" err="1" smtClean="0">
                <a:latin typeface="Garamond" panose="02020404030301010803" pitchFamily="18" charset="0"/>
              </a:rPr>
              <a:t>changing</a:t>
            </a:r>
            <a:r>
              <a:rPr lang="de-CH" sz="1400" dirty="0" smtClean="0">
                <a:latin typeface="Garamond" panose="02020404030301010803" pitchFamily="18" charset="0"/>
              </a:rPr>
              <a:t> </a:t>
            </a:r>
            <a:r>
              <a:rPr lang="de-CH" sz="1400" dirty="0" err="1" smtClean="0">
                <a:latin typeface="Garamond" panose="02020404030301010803" pitchFamily="18" charset="0"/>
              </a:rPr>
              <a:t>filters</a:t>
            </a:r>
            <a:r>
              <a:rPr lang="de-CH" sz="1400" dirty="0" smtClean="0">
                <a:latin typeface="Garamond" panose="02020404030301010803" pitchFamily="18" charset="0"/>
              </a:rPr>
              <a:t> </a:t>
            </a:r>
            <a:r>
              <a:rPr lang="de-CH" sz="1400" dirty="0" smtClean="0">
                <a:latin typeface="Garamond" panose="02020404030301010803" pitchFamily="18" charset="0"/>
                <a:sym typeface="Wingdings" panose="05000000000000000000" pitchFamily="2" charset="2"/>
              </a:rPr>
              <a:t> </a:t>
            </a:r>
            <a:r>
              <a:rPr lang="de-CH" sz="1400" dirty="0" err="1" smtClean="0">
                <a:latin typeface="Garamond" panose="02020404030301010803" pitchFamily="18" charset="0"/>
                <a:sym typeface="Wingdings" panose="05000000000000000000" pitchFamily="2" charset="2"/>
              </a:rPr>
              <a:t>refocus</a:t>
            </a:r>
            <a:r>
              <a:rPr lang="de-CH" sz="1400" dirty="0" smtClean="0">
                <a:latin typeface="Garamond" panose="02020404030301010803" pitchFamily="18" charset="0"/>
                <a:sym typeface="Wingdings" panose="05000000000000000000" pitchFamily="2" charset="2"/>
              </a:rPr>
              <a:t> </a:t>
            </a:r>
            <a:r>
              <a:rPr lang="de-CH" sz="1400" dirty="0" err="1" smtClean="0">
                <a:latin typeface="Garamond" panose="02020404030301010803" pitchFamily="18" charset="0"/>
                <a:sym typeface="Wingdings" panose="05000000000000000000" pitchFamily="2" charset="2"/>
              </a:rPr>
              <a:t>Microscope</a:t>
            </a:r>
            <a:r>
              <a:rPr lang="de-CH" sz="1400" dirty="0" smtClean="0">
                <a:latin typeface="Garamond" panose="02020404030301010803" pitchFamily="18" charset="0"/>
                <a:sym typeface="Wingdings" panose="05000000000000000000" pitchFamily="2" charset="2"/>
              </a:rPr>
              <a:t> Z</a:t>
            </a:r>
            <a:endParaRPr lang="de-CH" sz="1400" dirty="0" smtClean="0">
              <a:latin typeface="Garamond" panose="02020404030301010803" pitchFamily="18" charset="0"/>
            </a:endParaRPr>
          </a:p>
        </p:txBody>
      </p:sp>
    </p:spTree>
    <p:extLst>
      <p:ext uri="{BB962C8B-B14F-4D97-AF65-F5344CB8AC3E}">
        <p14:creationId xmlns:p14="http://schemas.microsoft.com/office/powerpoint/2010/main" val="2946543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55776" y="1851670"/>
            <a:ext cx="4608512"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II: Hardware </a:t>
            </a:r>
            <a:r>
              <a:rPr lang="de-CH" sz="3200" dirty="0" err="1" smtClean="0">
                <a:latin typeface="Garamond" panose="02020404030301010803" pitchFamily="18" charset="0"/>
              </a:rPr>
              <a:t>overview</a:t>
            </a:r>
            <a:endParaRPr lang="de-CH" sz="3200" dirty="0">
              <a:latin typeface="Garamond" panose="02020404030301010803" pitchFamily="18" charset="0"/>
            </a:endParaRPr>
          </a:p>
        </p:txBody>
      </p:sp>
    </p:spTree>
    <p:extLst>
      <p:ext uri="{BB962C8B-B14F-4D97-AF65-F5344CB8AC3E}">
        <p14:creationId xmlns:p14="http://schemas.microsoft.com/office/powerpoint/2010/main" val="493163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699542"/>
            <a:ext cx="3888432" cy="3888432"/>
          </a:xfrm>
          <a:prstGeom prst="rect">
            <a:avLst/>
          </a:prstGeom>
          <a:scene3d>
            <a:camera prst="orthographicFront">
              <a:rot lat="0" lon="0" rev="5400000"/>
            </a:camera>
            <a:lightRig rig="threePt" dir="t"/>
          </a:scene3d>
        </p:spPr>
      </p:pic>
      <p:sp>
        <p:nvSpPr>
          <p:cNvPr id="6" name="TextBox 5"/>
          <p:cNvSpPr txBox="1"/>
          <p:nvPr/>
        </p:nvSpPr>
        <p:spPr>
          <a:xfrm>
            <a:off x="395536" y="195486"/>
            <a:ext cx="3062954" cy="369332"/>
          </a:xfrm>
          <a:prstGeom prst="rect">
            <a:avLst/>
          </a:prstGeom>
          <a:noFill/>
        </p:spPr>
        <p:txBody>
          <a:bodyPr wrap="none" rtlCol="0">
            <a:spAutoFit/>
          </a:bodyPr>
          <a:lstStyle/>
          <a:p>
            <a:r>
              <a:rPr lang="de-CH" dirty="0" smtClean="0">
                <a:latin typeface="Garamond" panose="02020404030301010803" pitchFamily="18" charset="0"/>
              </a:rPr>
              <a:t>Horizontal </a:t>
            </a:r>
            <a:r>
              <a:rPr lang="de-CH" dirty="0" err="1" smtClean="0">
                <a:latin typeface="Garamond" panose="02020404030301010803" pitchFamily="18" charset="0"/>
              </a:rPr>
              <a:t>Stripes</a:t>
            </a:r>
            <a:r>
              <a:rPr lang="de-CH" dirty="0" smtClean="0">
                <a:latin typeface="Garamond" panose="02020404030301010803" pitchFamily="18" charset="0"/>
              </a:rPr>
              <a:t> in </a:t>
            </a:r>
            <a:r>
              <a:rPr lang="de-CH" dirty="0" err="1" smtClean="0">
                <a:latin typeface="Garamond" panose="02020404030301010803" pitchFamily="18" charset="0"/>
              </a:rPr>
              <a:t>the</a:t>
            </a:r>
            <a:r>
              <a:rPr lang="de-CH" dirty="0" smtClean="0">
                <a:latin typeface="Garamond" panose="02020404030301010803" pitchFamily="18" charset="0"/>
              </a:rPr>
              <a:t> </a:t>
            </a:r>
            <a:r>
              <a:rPr lang="de-CH" dirty="0" err="1" smtClean="0">
                <a:latin typeface="Garamond" panose="02020404030301010803" pitchFamily="18" charset="0"/>
              </a:rPr>
              <a:t>image</a:t>
            </a:r>
            <a:endParaRPr lang="de-CH" dirty="0">
              <a:latin typeface="Garamond" panose="02020404030301010803" pitchFamily="18" charset="0"/>
            </a:endParaRPr>
          </a:p>
        </p:txBody>
      </p:sp>
      <p:sp>
        <p:nvSpPr>
          <p:cNvPr id="7" name="TextBox 6"/>
          <p:cNvSpPr txBox="1"/>
          <p:nvPr/>
        </p:nvSpPr>
        <p:spPr>
          <a:xfrm>
            <a:off x="4644008" y="699542"/>
            <a:ext cx="4386137" cy="1754326"/>
          </a:xfrm>
          <a:prstGeom prst="rect">
            <a:avLst/>
          </a:prstGeom>
          <a:noFill/>
        </p:spPr>
        <p:txBody>
          <a:bodyPr wrap="none" rtlCol="0">
            <a:spAutoFit/>
          </a:bodyPr>
          <a:lstStyle/>
          <a:p>
            <a:r>
              <a:rPr lang="de-CH" dirty="0" err="1" smtClean="0">
                <a:latin typeface="Garamond" panose="02020404030301010803" pitchFamily="18" charset="0"/>
              </a:rPr>
              <a:t>Stripes</a:t>
            </a:r>
            <a:r>
              <a:rPr lang="de-CH" dirty="0" smtClean="0">
                <a:latin typeface="Garamond" panose="02020404030301010803" pitchFamily="18" charset="0"/>
              </a:rPr>
              <a:t> </a:t>
            </a:r>
            <a:r>
              <a:rPr lang="de-CH" dirty="0" err="1" smtClean="0">
                <a:latin typeface="Garamond" panose="02020404030301010803" pitchFamily="18" charset="0"/>
              </a:rPr>
              <a:t>indicate</a:t>
            </a:r>
            <a:r>
              <a:rPr lang="de-CH" dirty="0" smtClean="0">
                <a:latin typeface="Garamond" panose="02020404030301010803" pitchFamily="18" charset="0"/>
              </a:rPr>
              <a:t> </a:t>
            </a:r>
            <a:r>
              <a:rPr lang="de-CH" dirty="0" err="1" smtClean="0">
                <a:latin typeface="Garamond" panose="02020404030301010803" pitchFamily="18" charset="0"/>
              </a:rPr>
              <a:t>that</a:t>
            </a:r>
            <a:r>
              <a:rPr lang="de-CH" dirty="0" smtClean="0">
                <a:latin typeface="Garamond" panose="02020404030301010803" pitchFamily="18" charset="0"/>
              </a:rPr>
              <a:t> </a:t>
            </a:r>
            <a:r>
              <a:rPr lang="de-CH" dirty="0" err="1" smtClean="0">
                <a:latin typeface="Garamond" panose="02020404030301010803" pitchFamily="18" charset="0"/>
              </a:rPr>
              <a:t>the</a:t>
            </a:r>
            <a:r>
              <a:rPr lang="de-CH" dirty="0" smtClean="0">
                <a:latin typeface="Garamond" panose="02020404030301010803" pitchFamily="18" charset="0"/>
              </a:rPr>
              <a:t> </a:t>
            </a:r>
            <a:r>
              <a:rPr lang="de-CH" dirty="0" err="1" smtClean="0">
                <a:latin typeface="Garamond" panose="02020404030301010803" pitchFamily="18" charset="0"/>
              </a:rPr>
              <a:t>Galvo</a:t>
            </a:r>
            <a:r>
              <a:rPr lang="de-CH" dirty="0" smtClean="0">
                <a:latin typeface="Garamond" panose="02020404030301010803" pitchFamily="18" charset="0"/>
              </a:rPr>
              <a:t> </a:t>
            </a:r>
          </a:p>
          <a:p>
            <a:r>
              <a:rPr lang="de-CH" dirty="0" err="1" smtClean="0">
                <a:latin typeface="Garamond" panose="02020404030301010803" pitchFamily="18" charset="0"/>
              </a:rPr>
              <a:t>Frequency</a:t>
            </a:r>
            <a:r>
              <a:rPr lang="de-CH" dirty="0" smtClean="0">
                <a:latin typeface="Garamond" panose="02020404030301010803" pitchFamily="18" charset="0"/>
              </a:rPr>
              <a:t> </a:t>
            </a:r>
            <a:r>
              <a:rPr lang="de-CH" dirty="0" err="1" smtClean="0">
                <a:latin typeface="Garamond" panose="02020404030301010803" pitchFamily="18" charset="0"/>
              </a:rPr>
              <a:t>is</a:t>
            </a:r>
            <a:r>
              <a:rPr lang="de-CH" dirty="0" smtClean="0">
                <a:latin typeface="Garamond" panose="02020404030301010803" pitchFamily="18" charset="0"/>
              </a:rPr>
              <a:t> not </a:t>
            </a:r>
            <a:r>
              <a:rPr lang="de-CH" dirty="0" err="1" smtClean="0">
                <a:latin typeface="Garamond" panose="02020404030301010803" pitchFamily="18" charset="0"/>
              </a:rPr>
              <a:t>averaged</a:t>
            </a:r>
            <a:r>
              <a:rPr lang="de-CH" dirty="0" smtClean="0">
                <a:latin typeface="Garamond" panose="02020404030301010803" pitchFamily="18" charset="0"/>
              </a:rPr>
              <a:t> out </a:t>
            </a:r>
            <a:r>
              <a:rPr lang="de-CH" dirty="0" err="1" smtClean="0">
                <a:latin typeface="Garamond" panose="02020404030301010803" pitchFamily="18" charset="0"/>
              </a:rPr>
              <a:t>by</a:t>
            </a:r>
            <a:r>
              <a:rPr lang="de-CH" dirty="0" smtClean="0">
                <a:latin typeface="Garamond" panose="02020404030301010803" pitchFamily="18" charset="0"/>
              </a:rPr>
              <a:t> </a:t>
            </a:r>
            <a:r>
              <a:rPr lang="de-CH" dirty="0" err="1" smtClean="0">
                <a:latin typeface="Garamond" panose="02020404030301010803" pitchFamily="18" charset="0"/>
              </a:rPr>
              <a:t>the</a:t>
            </a:r>
            <a:r>
              <a:rPr lang="de-CH" dirty="0" smtClean="0">
                <a:latin typeface="Garamond" panose="02020404030301010803" pitchFamily="18" charset="0"/>
              </a:rPr>
              <a:t> </a:t>
            </a:r>
            <a:r>
              <a:rPr lang="de-CH" dirty="0" err="1" smtClean="0">
                <a:latin typeface="Garamond" panose="02020404030301010803" pitchFamily="18" charset="0"/>
              </a:rPr>
              <a:t>exposure</a:t>
            </a:r>
            <a:r>
              <a:rPr lang="de-CH" dirty="0" smtClean="0">
                <a:latin typeface="Garamond" panose="02020404030301010803" pitchFamily="18" charset="0"/>
              </a:rPr>
              <a:t>.</a:t>
            </a:r>
          </a:p>
          <a:p>
            <a:r>
              <a:rPr lang="de-CH" dirty="0" err="1" smtClean="0">
                <a:latin typeface="Garamond" panose="02020404030301010803" pitchFamily="18" charset="0"/>
              </a:rPr>
              <a:t>Possible</a:t>
            </a:r>
            <a:r>
              <a:rPr lang="de-CH" dirty="0" smtClean="0">
                <a:latin typeface="Garamond" panose="02020404030301010803" pitchFamily="18" charset="0"/>
              </a:rPr>
              <a:t> </a:t>
            </a:r>
            <a:r>
              <a:rPr lang="de-CH" dirty="0" err="1" smtClean="0">
                <a:latin typeface="Garamond" panose="02020404030301010803" pitchFamily="18" charset="0"/>
              </a:rPr>
              <a:t>reasons</a:t>
            </a:r>
            <a:r>
              <a:rPr lang="de-CH" dirty="0" smtClean="0">
                <a:latin typeface="Garamond" panose="02020404030301010803" pitchFamily="18" charset="0"/>
              </a:rPr>
              <a:t>:</a:t>
            </a:r>
          </a:p>
          <a:p>
            <a:pPr marL="285750" indent="-285750">
              <a:buFont typeface="Arial" panose="020B0604020202020204" pitchFamily="34" charset="0"/>
              <a:buChar char="•"/>
            </a:pPr>
            <a:r>
              <a:rPr lang="de-CH" dirty="0" err="1" smtClean="0">
                <a:latin typeface="Garamond" panose="02020404030301010803" pitchFamily="18" charset="0"/>
              </a:rPr>
              <a:t>Wrong</a:t>
            </a:r>
            <a:r>
              <a:rPr lang="de-CH" dirty="0" smtClean="0">
                <a:latin typeface="Garamond" panose="02020404030301010803" pitchFamily="18" charset="0"/>
              </a:rPr>
              <a:t> </a:t>
            </a:r>
            <a:r>
              <a:rPr lang="de-CH" dirty="0" err="1" smtClean="0">
                <a:latin typeface="Garamond" panose="02020404030301010803" pitchFamily="18" charset="0"/>
              </a:rPr>
              <a:t>Galvo</a:t>
            </a:r>
            <a:r>
              <a:rPr lang="de-CH" dirty="0" smtClean="0">
                <a:latin typeface="Garamond" panose="02020404030301010803" pitchFamily="18" charset="0"/>
              </a:rPr>
              <a:t> </a:t>
            </a:r>
            <a:r>
              <a:rPr lang="de-CH" dirty="0" err="1" smtClean="0">
                <a:latin typeface="Garamond" panose="02020404030301010803" pitchFamily="18" charset="0"/>
              </a:rPr>
              <a:t>Frequency</a:t>
            </a:r>
            <a:endParaRPr lang="de-CH" dirty="0" smtClean="0">
              <a:latin typeface="Garamond" panose="02020404030301010803" pitchFamily="18" charset="0"/>
            </a:endParaRPr>
          </a:p>
          <a:p>
            <a:pPr marL="285750" indent="-285750">
              <a:buFont typeface="Arial" panose="020B0604020202020204" pitchFamily="34" charset="0"/>
              <a:buChar char="•"/>
            </a:pPr>
            <a:r>
              <a:rPr lang="de-CH" dirty="0" err="1" smtClean="0">
                <a:latin typeface="Garamond" panose="02020404030301010803" pitchFamily="18" charset="0"/>
              </a:rPr>
              <a:t>Wrong</a:t>
            </a:r>
            <a:r>
              <a:rPr lang="de-CH" dirty="0" smtClean="0">
                <a:latin typeface="Garamond" panose="02020404030301010803" pitchFamily="18" charset="0"/>
              </a:rPr>
              <a:t> </a:t>
            </a:r>
            <a:r>
              <a:rPr lang="de-CH" dirty="0" err="1" smtClean="0">
                <a:latin typeface="Garamond" panose="02020404030301010803" pitchFamily="18" charset="0"/>
              </a:rPr>
              <a:t>Exposure</a:t>
            </a:r>
            <a:endParaRPr lang="de-CH" dirty="0" smtClean="0">
              <a:latin typeface="Garamond" panose="02020404030301010803" pitchFamily="18" charset="0"/>
            </a:endParaRPr>
          </a:p>
          <a:p>
            <a:pPr marL="285750" indent="-285750">
              <a:buFont typeface="Arial" panose="020B0604020202020204" pitchFamily="34" charset="0"/>
              <a:buChar char="•"/>
            </a:pPr>
            <a:r>
              <a:rPr lang="de-CH" dirty="0" err="1" smtClean="0">
                <a:latin typeface="Garamond" panose="02020404030301010803" pitchFamily="18" charset="0"/>
              </a:rPr>
              <a:t>Wrong</a:t>
            </a:r>
            <a:r>
              <a:rPr lang="de-CH" dirty="0" smtClean="0">
                <a:latin typeface="Garamond" panose="02020404030301010803" pitchFamily="18" charset="0"/>
              </a:rPr>
              <a:t> Line </a:t>
            </a:r>
            <a:r>
              <a:rPr lang="de-CH" dirty="0" err="1" smtClean="0">
                <a:latin typeface="Garamond" panose="02020404030301010803" pitchFamily="18" charset="0"/>
              </a:rPr>
              <a:t>interval</a:t>
            </a:r>
            <a:endParaRPr lang="de-CH" dirty="0" smtClean="0">
              <a:latin typeface="Garamond" panose="02020404030301010803" pitchFamily="18" charset="0"/>
            </a:endParaRPr>
          </a:p>
        </p:txBody>
      </p:sp>
    </p:spTree>
    <p:extLst>
      <p:ext uri="{BB962C8B-B14F-4D97-AF65-F5344CB8AC3E}">
        <p14:creationId xmlns:p14="http://schemas.microsoft.com/office/powerpoint/2010/main" val="42024670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4070" y="187444"/>
            <a:ext cx="3205045" cy="369332"/>
          </a:xfrm>
          <a:prstGeom prst="rect">
            <a:avLst/>
          </a:prstGeom>
          <a:noFill/>
        </p:spPr>
        <p:txBody>
          <a:bodyPr wrap="none" rtlCol="0">
            <a:spAutoFit/>
          </a:bodyPr>
          <a:lstStyle/>
          <a:p>
            <a:r>
              <a:rPr lang="de-CH" dirty="0" err="1" smtClean="0">
                <a:latin typeface="Garamond" panose="02020404030301010803" pitchFamily="18" charset="0"/>
              </a:rPr>
              <a:t>Vertical</a:t>
            </a:r>
            <a:r>
              <a:rPr lang="de-CH" dirty="0" smtClean="0">
                <a:latin typeface="Garamond" panose="02020404030301010803" pitchFamily="18" charset="0"/>
              </a:rPr>
              <a:t> </a:t>
            </a:r>
            <a:r>
              <a:rPr lang="de-CH" dirty="0" err="1" smtClean="0">
                <a:latin typeface="Garamond" panose="02020404030301010803" pitchFamily="18" charset="0"/>
              </a:rPr>
              <a:t>bright</a:t>
            </a:r>
            <a:r>
              <a:rPr lang="de-CH" dirty="0" smtClean="0">
                <a:latin typeface="Garamond" panose="02020404030301010803" pitchFamily="18" charset="0"/>
              </a:rPr>
              <a:t> </a:t>
            </a:r>
            <a:r>
              <a:rPr lang="de-CH" dirty="0" err="1" smtClean="0">
                <a:latin typeface="Garamond" panose="02020404030301010803" pitchFamily="18" charset="0"/>
              </a:rPr>
              <a:t>line</a:t>
            </a:r>
            <a:r>
              <a:rPr lang="de-CH" dirty="0" smtClean="0">
                <a:latin typeface="Garamond" panose="02020404030301010803" pitchFamily="18" charset="0"/>
              </a:rPr>
              <a:t>(s) in </a:t>
            </a:r>
            <a:r>
              <a:rPr lang="de-CH" dirty="0" err="1" smtClean="0">
                <a:latin typeface="Garamond" panose="02020404030301010803" pitchFamily="18" charset="0"/>
              </a:rPr>
              <a:t>the</a:t>
            </a:r>
            <a:r>
              <a:rPr lang="de-CH" dirty="0" smtClean="0">
                <a:latin typeface="Garamond" panose="02020404030301010803" pitchFamily="18" charset="0"/>
              </a:rPr>
              <a:t> </a:t>
            </a:r>
            <a:r>
              <a:rPr lang="de-CH" dirty="0" err="1" smtClean="0">
                <a:latin typeface="Garamond" panose="02020404030301010803" pitchFamily="18" charset="0"/>
              </a:rPr>
              <a:t>image</a:t>
            </a:r>
            <a:endParaRPr lang="de-CH" dirty="0">
              <a:latin typeface="Garamond" panose="02020404030301010803" pitchFamily="18" charset="0"/>
            </a:endParaRPr>
          </a:p>
        </p:txBody>
      </p:sp>
      <p:sp>
        <p:nvSpPr>
          <p:cNvPr id="7" name="TextBox 6"/>
          <p:cNvSpPr txBox="1"/>
          <p:nvPr/>
        </p:nvSpPr>
        <p:spPr>
          <a:xfrm>
            <a:off x="5292081" y="195486"/>
            <a:ext cx="3600400" cy="1754326"/>
          </a:xfrm>
          <a:prstGeom prst="rect">
            <a:avLst/>
          </a:prstGeom>
          <a:noFill/>
        </p:spPr>
        <p:txBody>
          <a:bodyPr wrap="square" rtlCol="0">
            <a:spAutoFit/>
          </a:bodyPr>
          <a:lstStyle/>
          <a:p>
            <a:r>
              <a:rPr lang="de-CH" dirty="0" err="1" smtClean="0">
                <a:latin typeface="Garamond" panose="02020404030301010803" pitchFamily="18" charset="0"/>
              </a:rPr>
              <a:t>One</a:t>
            </a:r>
            <a:r>
              <a:rPr lang="de-CH" dirty="0" smtClean="0">
                <a:latin typeface="Garamond" panose="02020404030301010803" pitchFamily="18" charset="0"/>
              </a:rPr>
              <a:t> </a:t>
            </a:r>
            <a:r>
              <a:rPr lang="de-CH" dirty="0" err="1" smtClean="0">
                <a:latin typeface="Garamond" panose="02020404030301010803" pitchFamily="18" charset="0"/>
              </a:rPr>
              <a:t>or</a:t>
            </a:r>
            <a:r>
              <a:rPr lang="de-CH" dirty="0" smtClean="0">
                <a:latin typeface="Garamond" panose="02020404030301010803" pitchFamily="18" charset="0"/>
              </a:rPr>
              <a:t> </a:t>
            </a:r>
            <a:r>
              <a:rPr lang="de-CH" dirty="0" err="1" smtClean="0">
                <a:latin typeface="Garamond" panose="02020404030301010803" pitchFamily="18" charset="0"/>
              </a:rPr>
              <a:t>two</a:t>
            </a:r>
            <a:r>
              <a:rPr lang="de-CH" dirty="0" smtClean="0">
                <a:latin typeface="Garamond" panose="02020404030301010803" pitchFamily="18" charset="0"/>
              </a:rPr>
              <a:t> </a:t>
            </a:r>
            <a:r>
              <a:rPr lang="de-CH" dirty="0" err="1" smtClean="0">
                <a:latin typeface="Garamond" panose="02020404030301010803" pitchFamily="18" charset="0"/>
              </a:rPr>
              <a:t>vertical</a:t>
            </a:r>
            <a:r>
              <a:rPr lang="de-CH" dirty="0" smtClean="0">
                <a:latin typeface="Garamond" panose="02020404030301010803" pitchFamily="18" charset="0"/>
              </a:rPr>
              <a:t> </a:t>
            </a:r>
            <a:r>
              <a:rPr lang="de-CH" dirty="0" err="1" smtClean="0">
                <a:latin typeface="Garamond" panose="02020404030301010803" pitchFamily="18" charset="0"/>
              </a:rPr>
              <a:t>lines</a:t>
            </a:r>
            <a:r>
              <a:rPr lang="de-CH" dirty="0" smtClean="0">
                <a:latin typeface="Garamond" panose="02020404030301010803" pitchFamily="18" charset="0"/>
              </a:rPr>
              <a:t> in </a:t>
            </a:r>
            <a:r>
              <a:rPr lang="de-CH" dirty="0" err="1" smtClean="0">
                <a:latin typeface="Garamond" panose="02020404030301010803" pitchFamily="18" charset="0"/>
              </a:rPr>
              <a:t>the</a:t>
            </a:r>
            <a:r>
              <a:rPr lang="de-CH" dirty="0" smtClean="0">
                <a:latin typeface="Garamond" panose="02020404030301010803" pitchFamily="18" charset="0"/>
              </a:rPr>
              <a:t> </a:t>
            </a:r>
            <a:r>
              <a:rPr lang="de-CH" dirty="0" err="1" smtClean="0">
                <a:latin typeface="Garamond" panose="02020404030301010803" pitchFamily="18" charset="0"/>
              </a:rPr>
              <a:t>image</a:t>
            </a:r>
            <a:r>
              <a:rPr lang="de-CH" dirty="0" smtClean="0">
                <a:latin typeface="Garamond" panose="02020404030301010803" pitchFamily="18" charset="0"/>
              </a:rPr>
              <a:t>:</a:t>
            </a:r>
          </a:p>
          <a:p>
            <a:pPr marL="285750" indent="-285750">
              <a:buFont typeface="Arial" panose="020B0604020202020204" pitchFamily="34" charset="0"/>
              <a:buChar char="•"/>
            </a:pPr>
            <a:r>
              <a:rPr lang="de-CH" dirty="0" err="1" smtClean="0">
                <a:latin typeface="Garamond" panose="02020404030301010803" pitchFamily="18" charset="0"/>
              </a:rPr>
              <a:t>Galvos</a:t>
            </a:r>
            <a:r>
              <a:rPr lang="de-CH" dirty="0" smtClean="0">
                <a:latin typeface="Garamond" panose="02020404030301010803" pitchFamily="18" charset="0"/>
              </a:rPr>
              <a:t> </a:t>
            </a:r>
            <a:r>
              <a:rPr lang="de-CH" dirty="0" err="1" smtClean="0">
                <a:latin typeface="Garamond" panose="02020404030301010803" pitchFamily="18" charset="0"/>
              </a:rPr>
              <a:t>are</a:t>
            </a:r>
            <a:r>
              <a:rPr lang="de-CH" dirty="0" smtClean="0">
                <a:latin typeface="Garamond" panose="02020404030301010803" pitchFamily="18" charset="0"/>
              </a:rPr>
              <a:t> </a:t>
            </a:r>
            <a:r>
              <a:rPr lang="de-CH" dirty="0" err="1" smtClean="0">
                <a:latin typeface="Garamond" panose="02020404030301010803" pitchFamily="18" charset="0"/>
              </a:rPr>
              <a:t>switched</a:t>
            </a:r>
            <a:r>
              <a:rPr lang="de-CH" dirty="0" smtClean="0">
                <a:latin typeface="Garamond" panose="02020404030301010803" pitchFamily="18" charset="0"/>
              </a:rPr>
              <a:t> off</a:t>
            </a:r>
          </a:p>
          <a:p>
            <a:pPr marL="285750" indent="-285750">
              <a:buFont typeface="Arial" panose="020B0604020202020204" pitchFamily="34" charset="0"/>
              <a:buChar char="•"/>
            </a:pPr>
            <a:r>
              <a:rPr lang="de-CH" dirty="0" err="1" smtClean="0">
                <a:latin typeface="Garamond" panose="02020404030301010803" pitchFamily="18" charset="0"/>
              </a:rPr>
              <a:t>Galvos</a:t>
            </a:r>
            <a:r>
              <a:rPr lang="de-CH" dirty="0" smtClean="0">
                <a:latin typeface="Garamond" panose="02020404030301010803" pitchFamily="18" charset="0"/>
              </a:rPr>
              <a:t> </a:t>
            </a:r>
            <a:r>
              <a:rPr lang="de-CH" dirty="0" err="1" smtClean="0">
                <a:latin typeface="Garamond" panose="02020404030301010803" pitchFamily="18" charset="0"/>
              </a:rPr>
              <a:t>switched</a:t>
            </a:r>
            <a:r>
              <a:rPr lang="de-CH" dirty="0" smtClean="0">
                <a:latin typeface="Garamond" panose="02020404030301010803" pitchFamily="18" charset="0"/>
              </a:rPr>
              <a:t> off due </a:t>
            </a:r>
            <a:r>
              <a:rPr lang="de-CH" dirty="0" err="1" smtClean="0">
                <a:latin typeface="Garamond" panose="02020404030301010803" pitchFamily="18" charset="0"/>
              </a:rPr>
              <a:t>to</a:t>
            </a:r>
            <a:r>
              <a:rPr lang="de-CH" dirty="0" smtClean="0">
                <a:latin typeface="Garamond" panose="02020404030301010803" pitchFamily="18" charset="0"/>
              </a:rPr>
              <a:t> </a:t>
            </a:r>
            <a:r>
              <a:rPr lang="de-CH" dirty="0" err="1" smtClean="0">
                <a:latin typeface="Garamond" panose="02020404030301010803" pitchFamily="18" charset="0"/>
              </a:rPr>
              <a:t>overheating</a:t>
            </a:r>
            <a:r>
              <a:rPr lang="de-CH" dirty="0" smtClean="0">
                <a:latin typeface="Garamond" panose="02020404030301010803" pitchFamily="18" charset="0"/>
              </a:rPr>
              <a:t> (</a:t>
            </a:r>
            <a:r>
              <a:rPr lang="de-CH" dirty="0" err="1" smtClean="0">
                <a:latin typeface="Garamond" panose="02020404030301010803" pitchFamily="18" charset="0"/>
              </a:rPr>
              <a:t>usually</a:t>
            </a:r>
            <a:r>
              <a:rPr lang="de-CH" dirty="0" smtClean="0">
                <a:latin typeface="Garamond" panose="02020404030301010803" pitchFamily="18" charset="0"/>
              </a:rPr>
              <a:t> at </a:t>
            </a:r>
            <a:r>
              <a:rPr lang="de-CH" dirty="0" err="1" smtClean="0">
                <a:latin typeface="Garamond" panose="02020404030301010803" pitchFamily="18" charset="0"/>
              </a:rPr>
              <a:t>amplitudes</a:t>
            </a:r>
            <a:r>
              <a:rPr lang="de-CH" dirty="0" smtClean="0">
                <a:latin typeface="Garamond" panose="02020404030301010803" pitchFamily="18" charset="0"/>
              </a:rPr>
              <a:t> &gt;3.7 V)</a:t>
            </a:r>
          </a:p>
          <a:p>
            <a:endParaRPr lang="de-CH" dirty="0" smtClean="0">
              <a:latin typeface="Garamond" panose="02020404030301010803"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7784" y="1275606"/>
            <a:ext cx="2356124" cy="2356124"/>
          </a:xfrm>
          <a:prstGeom prst="rect">
            <a:avLst/>
          </a:prstGeom>
          <a:scene3d>
            <a:camera prst="orthographicFront">
              <a:rot lat="0" lon="0" rev="5400000"/>
            </a:camera>
            <a:lightRig rig="threePt" dir="t"/>
          </a:scene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652" y="1275606"/>
            <a:ext cx="2356124" cy="2356124"/>
          </a:xfrm>
          <a:prstGeom prst="rect">
            <a:avLst/>
          </a:prstGeom>
          <a:scene3d>
            <a:camera prst="orthographicFront">
              <a:rot lat="0" lon="0" rev="5400000"/>
            </a:camera>
            <a:lightRig rig="threePt" dir="t"/>
          </a:scene3d>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7065" y="1851670"/>
            <a:ext cx="429071" cy="388057"/>
          </a:xfrm>
          <a:prstGeom prst="rect">
            <a:avLst/>
          </a:prstGeom>
        </p:spPr>
      </p:pic>
      <p:sp>
        <p:nvSpPr>
          <p:cNvPr id="9" name="TextBox 8"/>
          <p:cNvSpPr txBox="1"/>
          <p:nvPr/>
        </p:nvSpPr>
        <p:spPr>
          <a:xfrm>
            <a:off x="5810662" y="1826701"/>
            <a:ext cx="2997937" cy="400110"/>
          </a:xfrm>
          <a:prstGeom prst="rect">
            <a:avLst/>
          </a:prstGeom>
          <a:noFill/>
        </p:spPr>
        <p:txBody>
          <a:bodyPr wrap="none" rtlCol="0">
            <a:spAutoFit/>
          </a:bodyPr>
          <a:lstStyle/>
          <a:p>
            <a:r>
              <a:rPr lang="de-CH" sz="1000" dirty="0" err="1" smtClean="0">
                <a:latin typeface="Garamond" panose="02020404030301010803" pitchFamily="18" charset="0"/>
              </a:rPr>
              <a:t>Depending</a:t>
            </a:r>
            <a:r>
              <a:rPr lang="de-CH" sz="1000" dirty="0" smtClean="0">
                <a:latin typeface="Garamond" panose="02020404030301010803" pitchFamily="18" charset="0"/>
              </a:rPr>
              <a:t> on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laser</a:t>
            </a:r>
            <a:r>
              <a:rPr lang="de-CH" sz="1000" dirty="0" smtClean="0">
                <a:latin typeface="Garamond" panose="02020404030301010803" pitchFamily="18" charset="0"/>
              </a:rPr>
              <a:t> power, </a:t>
            </a:r>
            <a:r>
              <a:rPr lang="de-CH" sz="1000" dirty="0" err="1" smtClean="0">
                <a:latin typeface="Garamond" panose="02020404030301010803" pitchFamily="18" charset="0"/>
              </a:rPr>
              <a:t>this</a:t>
            </a:r>
            <a:r>
              <a:rPr lang="de-CH" sz="1000" dirty="0" smtClean="0">
                <a:latin typeface="Garamond" panose="02020404030301010803" pitchFamily="18" charset="0"/>
              </a:rPr>
              <a:t> </a:t>
            </a:r>
            <a:r>
              <a:rPr lang="de-CH" sz="1000" dirty="0" err="1" smtClean="0">
                <a:latin typeface="Garamond" panose="02020404030301010803" pitchFamily="18" charset="0"/>
              </a:rPr>
              <a:t>might</a:t>
            </a:r>
            <a:r>
              <a:rPr lang="de-CH" sz="1000" dirty="0" smtClean="0">
                <a:latin typeface="Garamond" panose="02020404030301010803" pitchFamily="18" charset="0"/>
              </a:rPr>
              <a:t> </a:t>
            </a:r>
            <a:r>
              <a:rPr lang="de-CH" sz="1000" dirty="0" err="1" smtClean="0">
                <a:latin typeface="Garamond" panose="02020404030301010803" pitchFamily="18" charset="0"/>
              </a:rPr>
              <a:t>leave</a:t>
            </a:r>
            <a:r>
              <a:rPr lang="de-CH" sz="1000" dirty="0" smtClean="0">
                <a:latin typeface="Garamond" panose="02020404030301010803" pitchFamily="18" charset="0"/>
              </a:rPr>
              <a:t> </a:t>
            </a:r>
            <a:r>
              <a:rPr lang="de-CH" sz="1000" dirty="0" err="1" smtClean="0">
                <a:latin typeface="Garamond" panose="02020404030301010803" pitchFamily="18" charset="0"/>
              </a:rPr>
              <a:t>bleached</a:t>
            </a:r>
            <a:endParaRPr lang="de-CH" sz="1000" dirty="0" smtClean="0">
              <a:latin typeface="Garamond" panose="02020404030301010803" pitchFamily="18" charset="0"/>
            </a:endParaRPr>
          </a:p>
          <a:p>
            <a:r>
              <a:rPr lang="de-CH" sz="1000" dirty="0" err="1">
                <a:latin typeface="Garamond" panose="02020404030301010803" pitchFamily="18" charset="0"/>
              </a:rPr>
              <a:t>l</a:t>
            </a:r>
            <a:r>
              <a:rPr lang="de-CH" sz="1000" dirty="0" err="1" smtClean="0">
                <a:latin typeface="Garamond" panose="02020404030301010803" pitchFamily="18" charset="0"/>
              </a:rPr>
              <a:t>ines</a:t>
            </a:r>
            <a:r>
              <a:rPr lang="de-CH" sz="1000" dirty="0" smtClean="0">
                <a:latin typeface="Garamond" panose="02020404030301010803" pitchFamily="18" charset="0"/>
              </a:rPr>
              <a:t> in </a:t>
            </a:r>
            <a:r>
              <a:rPr lang="de-CH" sz="1000" dirty="0" err="1" smtClean="0">
                <a:latin typeface="Garamond" panose="02020404030301010803" pitchFamily="18" charset="0"/>
              </a:rPr>
              <a:t>the</a:t>
            </a:r>
            <a:r>
              <a:rPr lang="de-CH" sz="1000" dirty="0" smtClean="0">
                <a:latin typeface="Garamond" panose="02020404030301010803" pitchFamily="18" charset="0"/>
              </a:rPr>
              <a:t> sample</a:t>
            </a:r>
          </a:p>
        </p:txBody>
      </p:sp>
      <p:sp>
        <p:nvSpPr>
          <p:cNvPr id="4" name="TextBox 3"/>
          <p:cNvSpPr txBox="1"/>
          <p:nvPr/>
        </p:nvSpPr>
        <p:spPr>
          <a:xfrm>
            <a:off x="5508104" y="3075806"/>
            <a:ext cx="3024336" cy="646331"/>
          </a:xfrm>
          <a:prstGeom prst="rect">
            <a:avLst/>
          </a:prstGeom>
          <a:noFill/>
        </p:spPr>
        <p:txBody>
          <a:bodyPr wrap="square" rtlCol="0">
            <a:spAutoFit/>
          </a:bodyPr>
          <a:lstStyle/>
          <a:p>
            <a:r>
              <a:rPr lang="de-CH" dirty="0" smtClean="0">
                <a:sym typeface="Wingdings" panose="05000000000000000000" pitchFamily="2" charset="2"/>
              </a:rPr>
              <a:t> Turn </a:t>
            </a:r>
            <a:r>
              <a:rPr lang="de-CH" dirty="0" err="1" smtClean="0">
                <a:sym typeface="Wingdings" panose="05000000000000000000" pitchFamily="2" charset="2"/>
              </a:rPr>
              <a:t>scanner</a:t>
            </a:r>
            <a:r>
              <a:rPr lang="de-CH" dirty="0" smtClean="0">
                <a:sym typeface="Wingdings" panose="05000000000000000000" pitchFamily="2" charset="2"/>
              </a:rPr>
              <a:t> off </a:t>
            </a:r>
            <a:r>
              <a:rPr lang="de-CH" dirty="0" err="1" smtClean="0">
                <a:sym typeface="Wingdings" panose="05000000000000000000" pitchFamily="2" charset="2"/>
              </a:rPr>
              <a:t>and</a:t>
            </a:r>
            <a:r>
              <a:rPr lang="de-CH" dirty="0" smtClean="0">
                <a:sym typeface="Wingdings" panose="05000000000000000000" pitchFamily="2" charset="2"/>
              </a:rPr>
              <a:t> back on (box </a:t>
            </a:r>
            <a:r>
              <a:rPr lang="de-CH" dirty="0" err="1" smtClean="0">
                <a:sym typeface="Wingdings" panose="05000000000000000000" pitchFamily="2" charset="2"/>
              </a:rPr>
              <a:t>with</a:t>
            </a:r>
            <a:r>
              <a:rPr lang="de-CH" dirty="0" smtClean="0">
                <a:sym typeface="Wingdings" panose="05000000000000000000" pitchFamily="2" charset="2"/>
              </a:rPr>
              <a:t> </a:t>
            </a:r>
            <a:r>
              <a:rPr lang="de-CH" dirty="0" err="1" smtClean="0">
                <a:sym typeface="Wingdings" panose="05000000000000000000" pitchFamily="2" charset="2"/>
              </a:rPr>
              <a:t>red</a:t>
            </a:r>
            <a:r>
              <a:rPr lang="de-CH" dirty="0" smtClean="0">
                <a:sym typeface="Wingdings" panose="05000000000000000000" pitchFamily="2" charset="2"/>
              </a:rPr>
              <a:t> power light)</a:t>
            </a:r>
            <a:endParaRPr lang="de-CH" dirty="0"/>
          </a:p>
        </p:txBody>
      </p:sp>
    </p:spTree>
    <p:extLst>
      <p:ext uri="{BB962C8B-B14F-4D97-AF65-F5344CB8AC3E}">
        <p14:creationId xmlns:p14="http://schemas.microsoft.com/office/powerpoint/2010/main" val="31299371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Omicron</a:t>
            </a:r>
            <a:r>
              <a:rPr lang="de-CH" sz="2000" dirty="0" smtClean="0">
                <a:latin typeface="Garamond" panose="02020404030301010803" pitchFamily="18" charset="0"/>
              </a:rPr>
              <a:t> Control Center: Controlling </a:t>
            </a:r>
            <a:r>
              <a:rPr lang="de-CH" sz="2000" dirty="0" err="1" smtClean="0">
                <a:latin typeface="Garamond" panose="02020404030301010803" pitchFamily="18" charset="0"/>
              </a:rPr>
              <a:t>the</a:t>
            </a:r>
            <a:r>
              <a:rPr lang="de-CH" sz="2000" dirty="0" smtClean="0">
                <a:latin typeface="Garamond" panose="02020404030301010803" pitchFamily="18" charset="0"/>
              </a:rPr>
              <a:t> </a:t>
            </a:r>
            <a:r>
              <a:rPr lang="de-CH" sz="2000" dirty="0" err="1" smtClean="0">
                <a:latin typeface="Garamond" panose="02020404030301010803" pitchFamily="18" charset="0"/>
              </a:rPr>
              <a:t>lasers</a:t>
            </a:r>
            <a:r>
              <a:rPr lang="de-CH" sz="2000" dirty="0" smtClean="0">
                <a:latin typeface="Garamond" panose="02020404030301010803" pitchFamily="18" charset="0"/>
              </a:rPr>
              <a:t> (</a:t>
            </a:r>
            <a:r>
              <a:rPr lang="de-CH" sz="2000" dirty="0" err="1" smtClean="0">
                <a:latin typeface="Garamond" panose="02020404030301010803" pitchFamily="18" charset="0"/>
              </a:rPr>
              <a:t>enable</a:t>
            </a:r>
            <a:r>
              <a:rPr lang="de-CH" sz="2000" dirty="0" smtClean="0">
                <a:latin typeface="Garamond" panose="02020404030301010803" pitchFamily="18" charset="0"/>
              </a:rPr>
              <a:t>/</a:t>
            </a:r>
            <a:r>
              <a:rPr lang="de-CH" sz="2000" dirty="0" err="1" smtClean="0">
                <a:latin typeface="Garamond" panose="02020404030301010803" pitchFamily="18" charset="0"/>
              </a:rPr>
              <a:t>disable</a:t>
            </a:r>
            <a:r>
              <a:rPr lang="de-CH" sz="2000" dirty="0" smtClean="0">
                <a:latin typeface="Garamond" panose="02020404030301010803" pitchFamily="18" charset="0"/>
              </a:rPr>
              <a:t>)</a:t>
            </a:r>
            <a:endParaRPr lang="de-CH" sz="2000" dirty="0">
              <a:latin typeface="Garamond" panose="02020404030301010803" pitchFamily="18" charset="0"/>
            </a:endParaRPr>
          </a:p>
        </p:txBody>
      </p:sp>
      <p:sp>
        <p:nvSpPr>
          <p:cNvPr id="8" name="TextBox 7"/>
          <p:cNvSpPr txBox="1"/>
          <p:nvPr/>
        </p:nvSpPr>
        <p:spPr>
          <a:xfrm>
            <a:off x="4283968" y="699542"/>
            <a:ext cx="4547912" cy="461665"/>
          </a:xfrm>
          <a:prstGeom prst="rect">
            <a:avLst/>
          </a:prstGeom>
          <a:noFill/>
        </p:spPr>
        <p:txBody>
          <a:bodyPr wrap="none" rtlCol="0">
            <a:spAutoFit/>
          </a:bodyPr>
          <a:lstStyle/>
          <a:p>
            <a:r>
              <a:rPr lang="de-CH" sz="1200" dirty="0" smtClean="0">
                <a:latin typeface="Garamond" panose="02020404030301010803" pitchFamily="18" charset="0"/>
              </a:rPr>
              <a:t>All </a:t>
            </a:r>
            <a:r>
              <a:rPr lang="de-CH" sz="1200" dirty="0" err="1" smtClean="0">
                <a:latin typeface="Garamond" panose="02020404030301010803" pitchFamily="18" charset="0"/>
              </a:rPr>
              <a:t>six</a:t>
            </a:r>
            <a:r>
              <a:rPr lang="de-CH" sz="1200" dirty="0" smtClean="0">
                <a:latin typeface="Garamond" panose="02020404030301010803" pitchFamily="18" charset="0"/>
              </a:rPr>
              <a:t> </a:t>
            </a:r>
            <a:r>
              <a:rPr lang="de-CH" sz="1200" dirty="0" err="1" smtClean="0">
                <a:latin typeface="Garamond" panose="02020404030301010803" pitchFamily="18" charset="0"/>
              </a:rPr>
              <a:t>lasers</a:t>
            </a:r>
            <a:r>
              <a:rPr lang="de-CH" sz="1200" dirty="0" smtClean="0">
                <a:latin typeface="Garamond" panose="02020404030301010803" pitchFamily="18" charset="0"/>
              </a:rPr>
              <a:t> </a:t>
            </a:r>
            <a:r>
              <a:rPr lang="de-CH" sz="1200" dirty="0" err="1" smtClean="0">
                <a:latin typeface="Garamond" panose="02020404030301010803" pitchFamily="18" charset="0"/>
              </a:rPr>
              <a:t>should</a:t>
            </a:r>
            <a:r>
              <a:rPr lang="de-CH" sz="1200" dirty="0" smtClean="0">
                <a:latin typeface="Garamond" panose="02020404030301010803" pitchFamily="18" charset="0"/>
              </a:rPr>
              <a:t> </a:t>
            </a:r>
            <a:r>
              <a:rPr lang="de-CH" sz="1200" dirty="0" err="1" smtClean="0">
                <a:latin typeface="Garamond" panose="02020404030301010803" pitchFamily="18" charset="0"/>
              </a:rPr>
              <a:t>be</a:t>
            </a:r>
            <a:r>
              <a:rPr lang="de-CH" sz="1200" dirty="0" smtClean="0">
                <a:latin typeface="Garamond" panose="02020404030301010803" pitchFamily="18" charset="0"/>
              </a:rPr>
              <a:t> </a:t>
            </a:r>
            <a:r>
              <a:rPr lang="de-CH" sz="1200" dirty="0" err="1" smtClean="0">
                <a:latin typeface="Garamond" panose="02020404030301010803" pitchFamily="18" charset="0"/>
              </a:rPr>
              <a:t>displayed</a:t>
            </a:r>
            <a:r>
              <a:rPr lang="de-CH" sz="1200" dirty="0" smtClean="0">
                <a:latin typeface="Garamond" panose="02020404030301010803" pitchFamily="18" charset="0"/>
              </a:rPr>
              <a:t>, </a:t>
            </a:r>
            <a:r>
              <a:rPr lang="de-CH" sz="1200" dirty="0" err="1" smtClean="0">
                <a:latin typeface="Garamond" panose="02020404030301010803" pitchFamily="18" charset="0"/>
              </a:rPr>
              <a:t>if</a:t>
            </a:r>
            <a:r>
              <a:rPr lang="de-CH" sz="1200" dirty="0" smtClean="0">
                <a:latin typeface="Garamond" panose="02020404030301010803" pitchFamily="18" charset="0"/>
              </a:rPr>
              <a:t> not, </a:t>
            </a:r>
            <a:r>
              <a:rPr lang="de-CH" sz="1200" dirty="0" err="1" smtClean="0">
                <a:latin typeface="Garamond" panose="02020404030301010803" pitchFamily="18" charset="0"/>
              </a:rPr>
              <a:t>restart</a:t>
            </a:r>
            <a:r>
              <a:rPr lang="de-CH" sz="1200" dirty="0" smtClean="0">
                <a:latin typeface="Garamond" panose="02020404030301010803" pitchFamily="18" charset="0"/>
              </a:rPr>
              <a:t> </a:t>
            </a:r>
            <a:r>
              <a:rPr lang="de-CH" sz="1200" dirty="0" err="1" smtClean="0">
                <a:latin typeface="Garamond" panose="02020404030301010803" pitchFamily="18" charset="0"/>
              </a:rPr>
              <a:t>the</a:t>
            </a:r>
            <a:r>
              <a:rPr lang="de-CH" sz="1200" dirty="0" smtClean="0">
                <a:latin typeface="Garamond" panose="02020404030301010803" pitchFamily="18" charset="0"/>
              </a:rPr>
              <a:t> </a:t>
            </a:r>
            <a:r>
              <a:rPr lang="de-CH" sz="1200" dirty="0" err="1" smtClean="0">
                <a:latin typeface="Garamond" panose="02020404030301010803" pitchFamily="18" charset="0"/>
              </a:rPr>
              <a:t>software</a:t>
            </a:r>
            <a:r>
              <a:rPr lang="de-CH" sz="1200" dirty="0" smtClean="0">
                <a:latin typeface="Garamond" panose="02020404030301010803" pitchFamily="18" charset="0"/>
              </a:rPr>
              <a:t> </a:t>
            </a:r>
            <a:r>
              <a:rPr lang="de-CH" sz="1200" dirty="0" err="1" smtClean="0">
                <a:latin typeface="Garamond" panose="02020404030301010803" pitchFamily="18" charset="0"/>
              </a:rPr>
              <a:t>and</a:t>
            </a:r>
            <a:r>
              <a:rPr lang="de-CH" sz="1200" dirty="0" smtClean="0">
                <a:latin typeface="Garamond" panose="02020404030301010803" pitchFamily="18" charset="0"/>
              </a:rPr>
              <a:t> </a:t>
            </a:r>
            <a:r>
              <a:rPr lang="de-CH" sz="1200" dirty="0" err="1" smtClean="0">
                <a:latin typeface="Garamond" panose="02020404030301010803" pitchFamily="18" charset="0"/>
              </a:rPr>
              <a:t>possibly</a:t>
            </a:r>
            <a:endParaRPr lang="de-CH" sz="1200" dirty="0" smtClean="0">
              <a:latin typeface="Garamond" panose="02020404030301010803" pitchFamily="18" charset="0"/>
            </a:endParaRPr>
          </a:p>
          <a:p>
            <a:r>
              <a:rPr lang="de-CH" sz="1200" dirty="0" err="1" smtClean="0">
                <a:latin typeface="Garamond" panose="02020404030301010803" pitchFamily="18" charset="0"/>
              </a:rPr>
              <a:t>the</a:t>
            </a:r>
            <a:r>
              <a:rPr lang="de-CH" sz="1200" dirty="0" smtClean="0">
                <a:latin typeface="Garamond" panose="02020404030301010803" pitchFamily="18" charset="0"/>
              </a:rPr>
              <a:t> </a:t>
            </a:r>
            <a:r>
              <a:rPr lang="de-CH" sz="1200" dirty="0" err="1" smtClean="0">
                <a:latin typeface="Garamond" panose="02020404030301010803" pitchFamily="18" charset="0"/>
              </a:rPr>
              <a:t>laser</a:t>
            </a:r>
            <a:r>
              <a:rPr lang="de-CH" sz="1200" dirty="0" smtClean="0">
                <a:latin typeface="Garamond" panose="02020404030301010803" pitchFamily="18" charset="0"/>
              </a:rPr>
              <a:t> </a:t>
            </a:r>
            <a:r>
              <a:rPr lang="de-CH" sz="1200" dirty="0" err="1" smtClean="0">
                <a:latin typeface="Garamond" panose="02020404030301010803" pitchFamily="18" charset="0"/>
              </a:rPr>
              <a:t>itself</a:t>
            </a:r>
            <a:r>
              <a:rPr lang="de-CH" sz="1200" dirty="0">
                <a:latin typeface="Garamond" panose="02020404030301010803" pitchFamily="18" charset="0"/>
              </a:rPr>
              <a:t> </a:t>
            </a:r>
            <a:r>
              <a:rPr lang="de-CH" sz="1200" dirty="0" smtClean="0">
                <a:latin typeface="Garamond" panose="02020404030301010803" pitchFamily="18" charset="0"/>
              </a:rPr>
              <a:t>(</a:t>
            </a:r>
            <a:r>
              <a:rPr lang="de-CH" sz="1200" dirty="0" err="1" smtClean="0">
                <a:latin typeface="Garamond" panose="02020404030301010803" pitchFamily="18" charset="0"/>
              </a:rPr>
              <a:t>the</a:t>
            </a:r>
            <a:r>
              <a:rPr lang="de-CH" sz="1200" dirty="0" smtClean="0">
                <a:latin typeface="Garamond" panose="02020404030301010803" pitchFamily="18" charset="0"/>
              </a:rPr>
              <a:t> power </a:t>
            </a:r>
            <a:r>
              <a:rPr lang="de-CH" sz="1200" dirty="0" err="1" smtClean="0">
                <a:latin typeface="Garamond" panose="02020404030301010803" pitchFamily="18" charset="0"/>
              </a:rPr>
              <a:t>switch</a:t>
            </a:r>
            <a:r>
              <a:rPr lang="de-CH" sz="1200" dirty="0" smtClean="0">
                <a:latin typeface="Garamond" panose="02020404030301010803" pitchFamily="18" charset="0"/>
              </a:rPr>
              <a:t> </a:t>
            </a:r>
            <a:r>
              <a:rPr lang="de-CH" sz="1200" dirty="0" err="1" smtClean="0">
                <a:latin typeface="Garamond" panose="02020404030301010803" pitchFamily="18" charset="0"/>
              </a:rPr>
              <a:t>is</a:t>
            </a:r>
            <a:r>
              <a:rPr lang="de-CH" sz="1200" dirty="0" smtClean="0">
                <a:latin typeface="Garamond" panose="02020404030301010803" pitchFamily="18" charset="0"/>
              </a:rPr>
              <a:t> on </a:t>
            </a:r>
            <a:r>
              <a:rPr lang="de-CH" sz="1200" dirty="0" err="1" smtClean="0">
                <a:latin typeface="Garamond" panose="02020404030301010803" pitchFamily="18" charset="0"/>
              </a:rPr>
              <a:t>the</a:t>
            </a:r>
            <a:r>
              <a:rPr lang="de-CH" sz="1200" dirty="0">
                <a:latin typeface="Garamond" panose="02020404030301010803" pitchFamily="18" charset="0"/>
              </a:rPr>
              <a:t> </a:t>
            </a:r>
            <a:r>
              <a:rPr lang="de-CH" sz="1200" dirty="0" err="1" smtClean="0">
                <a:latin typeface="Garamond" panose="02020404030301010803" pitchFamily="18" charset="0"/>
              </a:rPr>
              <a:t>rear</a:t>
            </a:r>
            <a:r>
              <a:rPr lang="de-CH" sz="1200" dirty="0" smtClean="0">
                <a:latin typeface="Garamond" panose="02020404030301010803" pitchFamily="18" charset="0"/>
              </a:rPr>
              <a:t> </a:t>
            </a:r>
            <a:r>
              <a:rPr lang="de-CH" sz="1200" dirty="0" err="1" smtClean="0">
                <a:latin typeface="Garamond" panose="02020404030301010803" pitchFamily="18" charset="0"/>
              </a:rPr>
              <a:t>of</a:t>
            </a:r>
            <a:r>
              <a:rPr lang="de-CH" sz="1200" dirty="0" smtClean="0">
                <a:latin typeface="Garamond" panose="02020404030301010803" pitchFamily="18" charset="0"/>
              </a:rPr>
              <a:t> </a:t>
            </a:r>
            <a:r>
              <a:rPr lang="de-CH" sz="1200" dirty="0" err="1" smtClean="0">
                <a:latin typeface="Garamond" panose="02020404030301010803" pitchFamily="18" charset="0"/>
              </a:rPr>
              <a:t>the</a:t>
            </a:r>
            <a:r>
              <a:rPr lang="de-CH" sz="1200" dirty="0" smtClean="0">
                <a:latin typeface="Garamond" panose="02020404030301010803" pitchFamily="18" charset="0"/>
              </a:rPr>
              <a:t> </a:t>
            </a:r>
            <a:r>
              <a:rPr lang="de-CH" sz="1200" dirty="0" err="1" smtClean="0">
                <a:latin typeface="Garamond" panose="02020404030301010803" pitchFamily="18" charset="0"/>
              </a:rPr>
              <a:t>laser</a:t>
            </a:r>
            <a:r>
              <a:rPr lang="de-CH" sz="1200" dirty="0" smtClean="0">
                <a:latin typeface="Garamond" panose="02020404030301010803" pitchFamily="18" charset="0"/>
              </a:rPr>
              <a:t>, </a:t>
            </a:r>
            <a:r>
              <a:rPr lang="de-CH" sz="1200" dirty="0" err="1" smtClean="0">
                <a:latin typeface="Garamond" panose="02020404030301010803" pitchFamily="18" charset="0"/>
              </a:rPr>
              <a:t>left</a:t>
            </a:r>
            <a:r>
              <a:rPr lang="de-CH" sz="1200" dirty="0" smtClean="0">
                <a:latin typeface="Garamond" panose="02020404030301010803" pitchFamily="18" charset="0"/>
              </a:rPr>
              <a:t> </a:t>
            </a:r>
            <a:r>
              <a:rPr lang="de-CH" sz="1200" dirty="0" err="1" smtClean="0">
                <a:latin typeface="Garamond" panose="02020404030301010803" pitchFamily="18" charset="0"/>
              </a:rPr>
              <a:t>side</a:t>
            </a:r>
            <a:r>
              <a:rPr lang="de-CH" sz="1200" dirty="0" smtClean="0">
                <a:latin typeface="Garamond" panose="02020404030301010803" pitchFamily="18" charset="0"/>
              </a:rPr>
              <a:t>)</a:t>
            </a:r>
          </a:p>
        </p:txBody>
      </p:sp>
      <p:sp>
        <p:nvSpPr>
          <p:cNvPr id="9" name="TextBox 8"/>
          <p:cNvSpPr txBox="1"/>
          <p:nvPr/>
        </p:nvSpPr>
        <p:spPr>
          <a:xfrm>
            <a:off x="238598" y="3579862"/>
            <a:ext cx="4476097" cy="830997"/>
          </a:xfrm>
          <a:prstGeom prst="rect">
            <a:avLst/>
          </a:prstGeom>
          <a:noFill/>
        </p:spPr>
        <p:txBody>
          <a:bodyPr wrap="none" rtlCol="0">
            <a:spAutoFit/>
          </a:bodyPr>
          <a:lstStyle/>
          <a:p>
            <a:r>
              <a:rPr lang="de-CH" sz="1200" b="1" dirty="0" err="1" smtClean="0">
                <a:latin typeface="Garamond" panose="02020404030301010803" pitchFamily="18" charset="0"/>
              </a:rPr>
              <a:t>Enable</a:t>
            </a:r>
            <a:r>
              <a:rPr lang="de-CH" sz="1200" b="1" dirty="0" smtClean="0">
                <a:latin typeface="Garamond" panose="02020404030301010803" pitchFamily="18" charset="0"/>
              </a:rPr>
              <a:t> </a:t>
            </a:r>
            <a:r>
              <a:rPr lang="de-CH" sz="1200" b="1" dirty="0" err="1" smtClean="0">
                <a:latin typeface="Garamond" panose="02020404030301010803" pitchFamily="18" charset="0"/>
              </a:rPr>
              <a:t>single</a:t>
            </a:r>
            <a:r>
              <a:rPr lang="de-CH" sz="1200" b="1" dirty="0" smtClean="0">
                <a:latin typeface="Garamond" panose="02020404030301010803" pitchFamily="18" charset="0"/>
              </a:rPr>
              <a:t> </a:t>
            </a:r>
            <a:r>
              <a:rPr lang="de-CH" sz="1200" b="1" dirty="0" err="1" smtClean="0">
                <a:latin typeface="Garamond" panose="02020404030301010803" pitchFamily="18" charset="0"/>
              </a:rPr>
              <a:t>wavelengths</a:t>
            </a:r>
            <a:r>
              <a:rPr lang="de-CH" sz="1200" b="1" dirty="0" smtClean="0">
                <a:latin typeface="Garamond" panose="02020404030301010803" pitchFamily="18" charset="0"/>
              </a:rPr>
              <a:t> – </a:t>
            </a:r>
            <a:r>
              <a:rPr lang="de-CH" sz="1200" dirty="0" err="1" smtClean="0">
                <a:latin typeface="Garamond" panose="02020404030301010803" pitchFamily="18" charset="0"/>
              </a:rPr>
              <a:t>ideally</a:t>
            </a:r>
            <a:r>
              <a:rPr lang="de-CH" sz="1200" dirty="0" smtClean="0">
                <a:latin typeface="Garamond" panose="02020404030301010803" pitchFamily="18" charset="0"/>
              </a:rPr>
              <a:t>, </a:t>
            </a:r>
            <a:r>
              <a:rPr lang="de-CH" sz="1200" dirty="0" err="1" smtClean="0">
                <a:latin typeface="Garamond" panose="02020404030301010803" pitchFamily="18" charset="0"/>
              </a:rPr>
              <a:t>only</a:t>
            </a:r>
            <a:r>
              <a:rPr lang="de-CH" sz="1200" dirty="0" smtClean="0">
                <a:latin typeface="Garamond" panose="02020404030301010803" pitchFamily="18" charset="0"/>
              </a:rPr>
              <a:t> a </a:t>
            </a:r>
            <a:r>
              <a:rPr lang="de-CH" sz="1200" dirty="0" err="1" smtClean="0">
                <a:latin typeface="Garamond" panose="02020404030301010803" pitchFamily="18" charset="0"/>
              </a:rPr>
              <a:t>single</a:t>
            </a:r>
            <a:r>
              <a:rPr lang="de-CH" sz="1200" dirty="0" smtClean="0">
                <a:latin typeface="Garamond" panose="02020404030301010803" pitchFamily="18" charset="0"/>
              </a:rPr>
              <a:t> </a:t>
            </a:r>
            <a:r>
              <a:rPr lang="de-CH" sz="1200" dirty="0" err="1" smtClean="0">
                <a:latin typeface="Garamond" panose="02020404030301010803" pitchFamily="18" charset="0"/>
              </a:rPr>
              <a:t>wavelength</a:t>
            </a:r>
            <a:endParaRPr lang="de-CH" sz="1200" dirty="0" smtClean="0">
              <a:latin typeface="Garamond" panose="02020404030301010803" pitchFamily="18" charset="0"/>
            </a:endParaRPr>
          </a:p>
          <a:p>
            <a:r>
              <a:rPr lang="de-CH" sz="1200" dirty="0" err="1" smtClean="0">
                <a:latin typeface="Garamond" panose="02020404030301010803" pitchFamily="18" charset="0"/>
              </a:rPr>
              <a:t>is</a:t>
            </a:r>
            <a:r>
              <a:rPr lang="de-CH" sz="1200" dirty="0" smtClean="0">
                <a:latin typeface="Garamond" panose="02020404030301010803" pitchFamily="18" charset="0"/>
              </a:rPr>
              <a:t> </a:t>
            </a:r>
            <a:r>
              <a:rPr lang="de-CH" sz="1200" dirty="0" err="1" smtClean="0">
                <a:latin typeface="Garamond" panose="02020404030301010803" pitchFamily="18" charset="0"/>
              </a:rPr>
              <a:t>enabled</a:t>
            </a:r>
            <a:r>
              <a:rPr lang="de-CH" sz="1200" dirty="0" smtClean="0">
                <a:latin typeface="Garamond" panose="02020404030301010803" pitchFamily="18" charset="0"/>
              </a:rPr>
              <a:t> </a:t>
            </a:r>
            <a:r>
              <a:rPr lang="de-CH" sz="1200" dirty="0" err="1" smtClean="0">
                <a:latin typeface="Garamond" panose="02020404030301010803" pitchFamily="18" charset="0"/>
              </a:rPr>
              <a:t>for</a:t>
            </a:r>
            <a:r>
              <a:rPr lang="de-CH" sz="1200" dirty="0" smtClean="0">
                <a:latin typeface="Garamond" panose="02020404030301010803" pitchFamily="18" charset="0"/>
              </a:rPr>
              <a:t> </a:t>
            </a:r>
            <a:r>
              <a:rPr lang="de-CH" sz="1200" dirty="0" err="1" smtClean="0">
                <a:latin typeface="Garamond" panose="02020404030301010803" pitchFamily="18" charset="0"/>
              </a:rPr>
              <a:t>each</a:t>
            </a:r>
            <a:r>
              <a:rPr lang="de-CH" sz="1200" dirty="0" smtClean="0">
                <a:latin typeface="Garamond" panose="02020404030301010803" pitchFamily="18" charset="0"/>
              </a:rPr>
              <a:t> </a:t>
            </a:r>
            <a:r>
              <a:rPr lang="de-CH" sz="1200" dirty="0" err="1" smtClean="0">
                <a:latin typeface="Garamond" panose="02020404030301010803" pitchFamily="18" charset="0"/>
              </a:rPr>
              <a:t>stack</a:t>
            </a:r>
            <a:r>
              <a:rPr lang="de-CH" sz="1200" dirty="0" smtClean="0">
                <a:latin typeface="Garamond" panose="02020404030301010803" pitchFamily="18" charset="0"/>
              </a:rPr>
              <a:t> </a:t>
            </a:r>
            <a:r>
              <a:rPr lang="de-CH" sz="1200" dirty="0" err="1" smtClean="0">
                <a:latin typeface="Garamond" panose="02020404030301010803" pitchFamily="18" charset="0"/>
              </a:rPr>
              <a:t>to</a:t>
            </a:r>
            <a:r>
              <a:rPr lang="de-CH" sz="1200" dirty="0" smtClean="0">
                <a:latin typeface="Garamond" panose="02020404030301010803" pitchFamily="18" charset="0"/>
              </a:rPr>
              <a:t> </a:t>
            </a:r>
            <a:r>
              <a:rPr lang="de-CH" sz="1200" dirty="0" err="1" smtClean="0">
                <a:latin typeface="Garamond" panose="02020404030301010803" pitchFamily="18" charset="0"/>
              </a:rPr>
              <a:t>avoid</a:t>
            </a:r>
            <a:r>
              <a:rPr lang="de-CH" sz="1200" dirty="0" smtClean="0">
                <a:latin typeface="Garamond" panose="02020404030301010803" pitchFamily="18" charset="0"/>
              </a:rPr>
              <a:t> </a:t>
            </a:r>
            <a:r>
              <a:rPr lang="de-CH" sz="1200" dirty="0" err="1" smtClean="0">
                <a:latin typeface="Garamond" panose="02020404030301010803" pitchFamily="18" charset="0"/>
              </a:rPr>
              <a:t>co-excitation</a:t>
            </a:r>
            <a:endParaRPr lang="de-CH" sz="1200" dirty="0" smtClean="0">
              <a:latin typeface="Garamond" panose="02020404030301010803" pitchFamily="18" charset="0"/>
            </a:endParaRPr>
          </a:p>
          <a:p>
            <a:r>
              <a:rPr lang="de-CH" sz="1200" dirty="0" err="1" smtClean="0">
                <a:latin typeface="Garamond" panose="02020404030301010803" pitchFamily="18" charset="0"/>
              </a:rPr>
              <a:t>During</a:t>
            </a:r>
            <a:r>
              <a:rPr lang="de-CH" sz="1200" dirty="0" smtClean="0">
                <a:latin typeface="Garamond" panose="02020404030301010803" pitchFamily="18" charset="0"/>
              </a:rPr>
              <a:t> </a:t>
            </a:r>
            <a:r>
              <a:rPr lang="de-CH" sz="1200" dirty="0" err="1" smtClean="0">
                <a:latin typeface="Garamond" panose="02020404030301010803" pitchFamily="18" charset="0"/>
              </a:rPr>
              <a:t>acquisitions</a:t>
            </a:r>
            <a:r>
              <a:rPr lang="de-CH" sz="1200" dirty="0" smtClean="0">
                <a:latin typeface="Garamond" panose="02020404030301010803" pitchFamily="18" charset="0"/>
              </a:rPr>
              <a:t>, </a:t>
            </a:r>
            <a:r>
              <a:rPr lang="de-CH" sz="1200" dirty="0" err="1" smtClean="0">
                <a:latin typeface="Garamond" panose="02020404030301010803" pitchFamily="18" charset="0"/>
              </a:rPr>
              <a:t>the</a:t>
            </a:r>
            <a:r>
              <a:rPr lang="de-CH" sz="1200" dirty="0" smtClean="0">
                <a:latin typeface="Garamond" panose="02020404030301010803" pitchFamily="18" charset="0"/>
              </a:rPr>
              <a:t> </a:t>
            </a:r>
            <a:r>
              <a:rPr lang="de-CH" sz="1200" dirty="0" err="1" smtClean="0">
                <a:latin typeface="Garamond" panose="02020404030301010803" pitchFamily="18" charset="0"/>
              </a:rPr>
              <a:t>intensity</a:t>
            </a:r>
            <a:r>
              <a:rPr lang="de-CH" sz="1200" dirty="0" smtClean="0">
                <a:latin typeface="Garamond" panose="02020404030301010803" pitchFamily="18" charset="0"/>
              </a:rPr>
              <a:t> </a:t>
            </a:r>
            <a:r>
              <a:rPr lang="de-CH" sz="1200" dirty="0" err="1" smtClean="0">
                <a:latin typeface="Garamond" panose="02020404030301010803" pitchFamily="18" charset="0"/>
              </a:rPr>
              <a:t>is</a:t>
            </a:r>
            <a:r>
              <a:rPr lang="de-CH" sz="1200" dirty="0" smtClean="0">
                <a:latin typeface="Garamond" panose="02020404030301010803" pitchFamily="18" charset="0"/>
              </a:rPr>
              <a:t> </a:t>
            </a:r>
            <a:r>
              <a:rPr lang="de-CH" sz="1200" dirty="0" err="1" smtClean="0">
                <a:latin typeface="Garamond" panose="02020404030301010803" pitchFamily="18" charset="0"/>
              </a:rPr>
              <a:t>controlled</a:t>
            </a:r>
            <a:r>
              <a:rPr lang="de-CH" sz="1200" dirty="0" smtClean="0">
                <a:latin typeface="Garamond" panose="02020404030301010803" pitchFamily="18" charset="0"/>
              </a:rPr>
              <a:t> via </a:t>
            </a:r>
            <a:r>
              <a:rPr lang="de-CH" sz="1200" dirty="0" err="1" smtClean="0">
                <a:latin typeface="Garamond" panose="02020404030301010803" pitchFamily="18" charset="0"/>
              </a:rPr>
              <a:t>Labview</a:t>
            </a:r>
            <a:r>
              <a:rPr lang="de-CH" sz="1200" dirty="0" smtClean="0">
                <a:latin typeface="Garamond" panose="02020404030301010803" pitchFamily="18" charset="0"/>
              </a:rPr>
              <a:t>, but </a:t>
            </a:r>
            <a:r>
              <a:rPr lang="de-CH" sz="1200" dirty="0" err="1" smtClean="0">
                <a:latin typeface="Garamond" panose="02020404030301010803" pitchFamily="18" charset="0"/>
              </a:rPr>
              <a:t>currently</a:t>
            </a:r>
            <a:r>
              <a:rPr lang="de-CH" sz="1200" dirty="0" smtClean="0">
                <a:latin typeface="Garamond" panose="02020404030301010803" pitchFamily="18" charset="0"/>
              </a:rPr>
              <a:t>,</a:t>
            </a:r>
          </a:p>
          <a:p>
            <a:r>
              <a:rPr lang="de-CH" sz="1200" dirty="0" err="1" smtClean="0">
                <a:latin typeface="Garamond" panose="02020404030301010803" pitchFamily="18" charset="0"/>
              </a:rPr>
              <a:t>Labview</a:t>
            </a:r>
            <a:r>
              <a:rPr lang="de-CH" sz="1200" dirty="0" smtClean="0">
                <a:latin typeface="Garamond" panose="02020404030301010803" pitchFamily="18" charset="0"/>
              </a:rPr>
              <a:t> </a:t>
            </a:r>
            <a:r>
              <a:rPr lang="de-CH" sz="1200" dirty="0" err="1" smtClean="0">
                <a:latin typeface="Garamond" panose="02020404030301010803" pitchFamily="18" charset="0"/>
              </a:rPr>
              <a:t>cannot</a:t>
            </a:r>
            <a:r>
              <a:rPr lang="de-CH" sz="1200" dirty="0" smtClean="0">
                <a:latin typeface="Garamond" panose="02020404030301010803" pitchFamily="18" charset="0"/>
              </a:rPr>
              <a:t> </a:t>
            </a:r>
            <a:r>
              <a:rPr lang="de-CH" sz="1200" dirty="0" err="1" smtClean="0">
                <a:latin typeface="Garamond" panose="02020404030301010803" pitchFamily="18" charset="0"/>
              </a:rPr>
              <a:t>disable</a:t>
            </a:r>
            <a:r>
              <a:rPr lang="de-CH" sz="1200" dirty="0" smtClean="0">
                <a:latin typeface="Garamond" panose="02020404030301010803" pitchFamily="18" charset="0"/>
              </a:rPr>
              <a:t> a </a:t>
            </a:r>
            <a:r>
              <a:rPr lang="de-CH" sz="1200" dirty="0" err="1" smtClean="0">
                <a:latin typeface="Garamond" panose="02020404030301010803" pitchFamily="18" charset="0"/>
              </a:rPr>
              <a:t>laser</a:t>
            </a:r>
            <a:r>
              <a:rPr lang="de-CH" sz="1200" dirty="0" smtClean="0">
                <a:latin typeface="Garamond" panose="02020404030301010803" pitchFamily="18" charset="0"/>
              </a:rPr>
              <a:t> </a:t>
            </a:r>
            <a:r>
              <a:rPr lang="de-CH" sz="1200" dirty="0" err="1" smtClean="0">
                <a:latin typeface="Garamond" panose="02020404030301010803" pitchFamily="18" charset="0"/>
              </a:rPr>
              <a:t>completely</a:t>
            </a:r>
            <a:r>
              <a:rPr lang="de-CH" sz="1200" dirty="0" smtClean="0">
                <a:latin typeface="Garamond" panose="02020404030301010803" pitchFamily="18" charset="0"/>
              </a:rPr>
              <a:t>, so </a:t>
            </a:r>
            <a:r>
              <a:rPr lang="de-CH" sz="1200" dirty="0" err="1" smtClean="0">
                <a:latin typeface="Garamond" panose="02020404030301010803" pitchFamily="18" charset="0"/>
              </a:rPr>
              <a:t>manual</a:t>
            </a:r>
            <a:r>
              <a:rPr lang="de-CH" sz="1200" dirty="0" smtClean="0">
                <a:latin typeface="Garamond" panose="02020404030301010803" pitchFamily="18" charset="0"/>
              </a:rPr>
              <a:t> </a:t>
            </a:r>
          </a:p>
        </p:txBody>
      </p:sp>
      <p:pic>
        <p:nvPicPr>
          <p:cNvPr id="2" name="Picture 1" descr="Omicron Control Center (v3.6.12) - vertical vie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684840"/>
            <a:ext cx="3739296" cy="2715766"/>
          </a:xfrm>
          <a:prstGeom prst="rect">
            <a:avLst/>
          </a:prstGeom>
        </p:spPr>
      </p:pic>
      <p:cxnSp>
        <p:nvCxnSpPr>
          <p:cNvPr id="12" name="Straight Arrow Connector 11"/>
          <p:cNvCxnSpPr/>
          <p:nvPr/>
        </p:nvCxnSpPr>
        <p:spPr>
          <a:xfrm flipV="1">
            <a:off x="755576" y="1635646"/>
            <a:ext cx="229574" cy="19442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3776238" y="945184"/>
            <a:ext cx="507730" cy="1480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1491630"/>
            <a:ext cx="429071" cy="388057"/>
          </a:xfrm>
          <a:prstGeom prst="rect">
            <a:avLst/>
          </a:prstGeom>
        </p:spPr>
      </p:pic>
      <p:sp>
        <p:nvSpPr>
          <p:cNvPr id="13" name="TextBox 12"/>
          <p:cNvSpPr txBox="1"/>
          <p:nvPr/>
        </p:nvSpPr>
        <p:spPr>
          <a:xfrm>
            <a:off x="5217095" y="1547158"/>
            <a:ext cx="3224665" cy="461665"/>
          </a:xfrm>
          <a:prstGeom prst="rect">
            <a:avLst/>
          </a:prstGeom>
          <a:noFill/>
        </p:spPr>
        <p:txBody>
          <a:bodyPr wrap="none" rtlCol="0">
            <a:spAutoFit/>
          </a:bodyPr>
          <a:lstStyle/>
          <a:p>
            <a:r>
              <a:rPr lang="de-CH" sz="1200" dirty="0" smtClean="0">
                <a:latin typeface="Garamond" panose="02020404030301010803" pitchFamily="18" charset="0"/>
              </a:rPr>
              <a:t>The 515, 561, </a:t>
            </a:r>
            <a:r>
              <a:rPr lang="de-CH" sz="1200" dirty="0" err="1" smtClean="0">
                <a:latin typeface="Garamond" panose="02020404030301010803" pitchFamily="18" charset="0"/>
              </a:rPr>
              <a:t>and</a:t>
            </a:r>
            <a:r>
              <a:rPr lang="de-CH" sz="1200" dirty="0" smtClean="0">
                <a:latin typeface="Garamond" panose="02020404030301010803" pitchFamily="18" charset="0"/>
              </a:rPr>
              <a:t> 594 </a:t>
            </a:r>
            <a:r>
              <a:rPr lang="de-CH" sz="1200" dirty="0" err="1" smtClean="0">
                <a:latin typeface="Garamond" panose="02020404030301010803" pitchFamily="18" charset="0"/>
              </a:rPr>
              <a:t>nm</a:t>
            </a:r>
            <a:r>
              <a:rPr lang="de-CH" sz="1200" dirty="0" smtClean="0">
                <a:latin typeface="Garamond" panose="02020404030301010803" pitchFamily="18" charset="0"/>
              </a:rPr>
              <a:t> </a:t>
            </a:r>
            <a:r>
              <a:rPr lang="de-CH" sz="1200" dirty="0" err="1" smtClean="0">
                <a:latin typeface="Garamond" panose="02020404030301010803" pitchFamily="18" charset="0"/>
              </a:rPr>
              <a:t>lasers</a:t>
            </a:r>
            <a:r>
              <a:rPr lang="de-CH" sz="1200" dirty="0" smtClean="0">
                <a:latin typeface="Garamond" panose="02020404030301010803" pitchFamily="18" charset="0"/>
              </a:rPr>
              <a:t> </a:t>
            </a:r>
            <a:r>
              <a:rPr lang="de-CH" sz="1200" dirty="0" err="1" smtClean="0">
                <a:latin typeface="Garamond" panose="02020404030301010803" pitchFamily="18" charset="0"/>
              </a:rPr>
              <a:t>require</a:t>
            </a:r>
            <a:r>
              <a:rPr lang="de-CH" sz="1200" dirty="0" smtClean="0">
                <a:latin typeface="Garamond" panose="02020404030301010803" pitchFamily="18" charset="0"/>
              </a:rPr>
              <a:t> </a:t>
            </a:r>
            <a:r>
              <a:rPr lang="de-CH" sz="1200" dirty="0" err="1" smtClean="0">
                <a:latin typeface="Garamond" panose="02020404030301010803" pitchFamily="18" charset="0"/>
              </a:rPr>
              <a:t>some</a:t>
            </a:r>
            <a:r>
              <a:rPr lang="de-CH" sz="1200" dirty="0" smtClean="0">
                <a:latin typeface="Garamond" panose="02020404030301010803" pitchFamily="18" charset="0"/>
              </a:rPr>
              <a:t> time</a:t>
            </a:r>
          </a:p>
          <a:p>
            <a:r>
              <a:rPr lang="de-CH" sz="1200" dirty="0" smtClean="0">
                <a:latin typeface="Garamond" panose="02020404030301010803" pitchFamily="18" charset="0"/>
              </a:rPr>
              <a:t>after </a:t>
            </a:r>
            <a:r>
              <a:rPr lang="de-CH" sz="1200" dirty="0" err="1" smtClean="0">
                <a:latin typeface="Garamond" panose="02020404030301010803" pitchFamily="18" charset="0"/>
              </a:rPr>
              <a:t>enabling</a:t>
            </a:r>
            <a:r>
              <a:rPr lang="de-CH" sz="1200" dirty="0" smtClean="0">
                <a:latin typeface="Garamond" panose="02020404030301010803" pitchFamily="18" charset="0"/>
              </a:rPr>
              <a:t> </a:t>
            </a:r>
            <a:r>
              <a:rPr lang="de-CH" sz="1200" dirty="0" err="1" smtClean="0">
                <a:latin typeface="Garamond" panose="02020404030301010803" pitchFamily="18" charset="0"/>
              </a:rPr>
              <a:t>them</a:t>
            </a:r>
            <a:r>
              <a:rPr lang="de-CH" sz="1200" dirty="0" smtClean="0">
                <a:latin typeface="Garamond" panose="02020404030301010803" pitchFamily="18" charset="0"/>
              </a:rPr>
              <a:t> </a:t>
            </a:r>
            <a:r>
              <a:rPr lang="de-CH" sz="1200" dirty="0" err="1" smtClean="0">
                <a:latin typeface="Garamond" panose="02020404030301010803" pitchFamily="18" charset="0"/>
              </a:rPr>
              <a:t>to</a:t>
            </a:r>
            <a:r>
              <a:rPr lang="de-CH" sz="1200" dirty="0" smtClean="0">
                <a:latin typeface="Garamond" panose="02020404030301010803" pitchFamily="18" charset="0"/>
              </a:rPr>
              <a:t> </a:t>
            </a:r>
            <a:r>
              <a:rPr lang="de-CH" sz="1200" dirty="0" err="1" smtClean="0">
                <a:latin typeface="Garamond" panose="02020404030301010803" pitchFamily="18" charset="0"/>
              </a:rPr>
              <a:t>warm-up</a:t>
            </a:r>
            <a:r>
              <a:rPr lang="de-CH" sz="1200" dirty="0" smtClean="0">
                <a:latin typeface="Garamond" panose="02020404030301010803" pitchFamily="18" charset="0"/>
              </a:rPr>
              <a:t> </a:t>
            </a:r>
            <a:r>
              <a:rPr lang="de-CH" sz="1200" dirty="0" err="1" smtClean="0">
                <a:latin typeface="Garamond" panose="02020404030301010803" pitchFamily="18" charset="0"/>
              </a:rPr>
              <a:t>properly</a:t>
            </a:r>
            <a:r>
              <a:rPr lang="de-CH" sz="1200" dirty="0" smtClean="0">
                <a:latin typeface="Garamond" panose="02020404030301010803" pitchFamily="18" charset="0"/>
              </a:rPr>
              <a:t> .</a:t>
            </a:r>
          </a:p>
        </p:txBody>
      </p:sp>
    </p:spTree>
    <p:extLst>
      <p:ext uri="{BB962C8B-B14F-4D97-AF65-F5344CB8AC3E}">
        <p14:creationId xmlns:p14="http://schemas.microsoft.com/office/powerpoint/2010/main" val="33436802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Labview</a:t>
            </a:r>
            <a:r>
              <a:rPr lang="de-CH" sz="2000" dirty="0" smtClean="0">
                <a:latin typeface="Garamond" panose="02020404030301010803" pitchFamily="18" charset="0"/>
              </a:rPr>
              <a:t>: </a:t>
            </a:r>
            <a:r>
              <a:rPr lang="de-CH" sz="2000" dirty="0" err="1" smtClean="0">
                <a:latin typeface="Garamond" panose="02020404030301010803" pitchFamily="18" charset="0"/>
              </a:rPr>
              <a:t>Galvo</a:t>
            </a:r>
            <a:r>
              <a:rPr lang="de-CH" sz="2000" dirty="0" smtClean="0">
                <a:latin typeface="Garamond" panose="02020404030301010803" pitchFamily="18" charset="0"/>
              </a:rPr>
              <a:t> Control (Galvo-Sawtooth-6259-OUT.vi)</a:t>
            </a:r>
            <a:endParaRPr lang="de-CH" sz="2000" dirty="0">
              <a:latin typeface="Garamond" panose="02020404030301010803" pitchFamily="18" charset="0"/>
            </a:endParaRPr>
          </a:p>
        </p:txBody>
      </p:sp>
      <p:sp>
        <p:nvSpPr>
          <p:cNvPr id="9" name="TextBox 8"/>
          <p:cNvSpPr txBox="1"/>
          <p:nvPr/>
        </p:nvSpPr>
        <p:spPr>
          <a:xfrm>
            <a:off x="114979" y="3651870"/>
            <a:ext cx="1680268" cy="830997"/>
          </a:xfrm>
          <a:prstGeom prst="rect">
            <a:avLst/>
          </a:prstGeom>
          <a:noFill/>
        </p:spPr>
        <p:txBody>
          <a:bodyPr wrap="none" rtlCol="0">
            <a:spAutoFit/>
          </a:bodyPr>
          <a:lstStyle/>
          <a:p>
            <a:r>
              <a:rPr lang="de-CH" sz="1200" b="1" dirty="0" err="1" smtClean="0">
                <a:latin typeface="Garamond" panose="02020404030301010803" pitchFamily="18" charset="0"/>
              </a:rPr>
              <a:t>Galvo</a:t>
            </a:r>
            <a:r>
              <a:rPr lang="de-CH" sz="1200" b="1" dirty="0" smtClean="0">
                <a:latin typeface="Garamond" panose="02020404030301010803" pitchFamily="18" charset="0"/>
              </a:rPr>
              <a:t> Parameters:</a:t>
            </a:r>
          </a:p>
          <a:p>
            <a:r>
              <a:rPr lang="de-CH" sz="1200" dirty="0" err="1" smtClean="0">
                <a:latin typeface="Garamond" panose="02020404030301010803" pitchFamily="18" charset="0"/>
              </a:rPr>
              <a:t>defaults</a:t>
            </a:r>
            <a:r>
              <a:rPr lang="de-CH" sz="1200" dirty="0" smtClean="0">
                <a:latin typeface="Garamond" panose="02020404030301010803" pitchFamily="18" charset="0"/>
              </a:rPr>
              <a:t> </a:t>
            </a:r>
            <a:r>
              <a:rPr lang="de-CH" sz="1200" dirty="0" err="1" smtClean="0">
                <a:latin typeface="Garamond" panose="02020404030301010803" pitchFamily="18" charset="0"/>
              </a:rPr>
              <a:t>for</a:t>
            </a:r>
            <a:r>
              <a:rPr lang="de-CH" sz="1200" dirty="0" smtClean="0">
                <a:latin typeface="Garamond" panose="02020404030301010803" pitchFamily="18" charset="0"/>
              </a:rPr>
              <a:t> Zoom 1.25x </a:t>
            </a:r>
          </a:p>
          <a:p>
            <a:r>
              <a:rPr lang="de-CH" sz="1200" dirty="0" err="1">
                <a:latin typeface="Garamond" panose="02020404030301010803" pitchFamily="18" charset="0"/>
              </a:rPr>
              <a:t>a</a:t>
            </a:r>
            <a:r>
              <a:rPr lang="de-CH" sz="1200" dirty="0" err="1" smtClean="0">
                <a:latin typeface="Garamond" panose="02020404030301010803" pitchFamily="18" charset="0"/>
              </a:rPr>
              <a:t>nd</a:t>
            </a:r>
            <a:r>
              <a:rPr lang="de-CH" sz="1200" dirty="0" smtClean="0">
                <a:latin typeface="Garamond" panose="02020404030301010803" pitchFamily="18" charset="0"/>
              </a:rPr>
              <a:t> </a:t>
            </a:r>
            <a:r>
              <a:rPr lang="de-CH" sz="1200" dirty="0" err="1" smtClean="0">
                <a:latin typeface="Garamond" panose="02020404030301010803" pitchFamily="18" charset="0"/>
              </a:rPr>
              <a:t>higher</a:t>
            </a:r>
            <a:r>
              <a:rPr lang="de-CH" sz="1200" dirty="0" smtClean="0">
                <a:latin typeface="Garamond" panose="02020404030301010803" pitchFamily="18" charset="0"/>
              </a:rPr>
              <a:t>, do not </a:t>
            </a:r>
            <a:r>
              <a:rPr lang="de-CH" sz="1200" dirty="0" err="1" smtClean="0">
                <a:latin typeface="Garamond" panose="02020404030301010803" pitchFamily="18" charset="0"/>
              </a:rPr>
              <a:t>need</a:t>
            </a:r>
            <a:endParaRPr lang="de-CH" sz="1200" dirty="0" smtClean="0">
              <a:latin typeface="Garamond" panose="02020404030301010803" pitchFamily="18" charset="0"/>
            </a:endParaRPr>
          </a:p>
          <a:p>
            <a:r>
              <a:rPr lang="de-CH" sz="1200" dirty="0" err="1" smtClean="0">
                <a:latin typeface="Garamond" panose="02020404030301010803" pitchFamily="18" charset="0"/>
              </a:rPr>
              <a:t>to</a:t>
            </a:r>
            <a:r>
              <a:rPr lang="de-CH" sz="1200" dirty="0" smtClean="0">
                <a:latin typeface="Garamond" panose="02020404030301010803" pitchFamily="18" charset="0"/>
              </a:rPr>
              <a:t> </a:t>
            </a:r>
            <a:r>
              <a:rPr lang="de-CH" sz="1200" dirty="0" err="1" smtClean="0">
                <a:latin typeface="Garamond" panose="02020404030301010803" pitchFamily="18" charset="0"/>
              </a:rPr>
              <a:t>be</a:t>
            </a:r>
            <a:r>
              <a:rPr lang="de-CH" sz="1200" dirty="0" smtClean="0">
                <a:latin typeface="Garamond" panose="02020404030301010803" pitchFamily="18" charset="0"/>
              </a:rPr>
              <a:t> </a:t>
            </a:r>
            <a:r>
              <a:rPr lang="de-CH" sz="1200" dirty="0" err="1" smtClean="0">
                <a:latin typeface="Garamond" panose="02020404030301010803" pitchFamily="18" charset="0"/>
              </a:rPr>
              <a:t>changed</a:t>
            </a:r>
            <a:endParaRPr lang="de-CH" sz="1200" dirty="0" smtClean="0">
              <a:latin typeface="Garamond" panose="02020404030301010803" pitchFamily="18" charset="0"/>
            </a:endParaRPr>
          </a:p>
        </p:txBody>
      </p:sp>
      <p:sp>
        <p:nvSpPr>
          <p:cNvPr id="22" name="TextBox 21"/>
          <p:cNvSpPr txBox="1"/>
          <p:nvPr/>
        </p:nvSpPr>
        <p:spPr>
          <a:xfrm>
            <a:off x="135170" y="1203598"/>
            <a:ext cx="1383584" cy="2308324"/>
          </a:xfrm>
          <a:prstGeom prst="rect">
            <a:avLst/>
          </a:prstGeom>
          <a:noFill/>
        </p:spPr>
        <p:txBody>
          <a:bodyPr wrap="none" rtlCol="0">
            <a:spAutoFit/>
          </a:bodyPr>
          <a:lstStyle/>
          <a:p>
            <a:r>
              <a:rPr lang="de-CH" sz="1200" b="1" dirty="0" smtClean="0">
                <a:latin typeface="Garamond" panose="02020404030301010803" pitchFamily="18" charset="0"/>
              </a:rPr>
              <a:t>Central </a:t>
            </a:r>
            <a:r>
              <a:rPr lang="de-CH" sz="1200" b="1" dirty="0" err="1" smtClean="0">
                <a:latin typeface="Garamond" panose="02020404030301010803" pitchFamily="18" charset="0"/>
              </a:rPr>
              <a:t>frequency</a:t>
            </a:r>
            <a:r>
              <a:rPr lang="de-CH" sz="1200" b="1" dirty="0" smtClean="0">
                <a:latin typeface="Garamond" panose="02020404030301010803" pitchFamily="18" charset="0"/>
              </a:rPr>
              <a:t>:</a:t>
            </a:r>
          </a:p>
          <a:p>
            <a:r>
              <a:rPr lang="de-CH" sz="1200" dirty="0">
                <a:latin typeface="Garamond" panose="02020404030301010803" pitchFamily="18" charset="0"/>
              </a:rPr>
              <a:t>@Zoom &lt;1</a:t>
            </a:r>
          </a:p>
          <a:p>
            <a:r>
              <a:rPr lang="de-CH" sz="1200" dirty="0" err="1">
                <a:latin typeface="Garamond" panose="02020404030301010803" pitchFamily="18" charset="0"/>
              </a:rPr>
              <a:t>Frequency</a:t>
            </a:r>
            <a:r>
              <a:rPr lang="de-CH" sz="1200" dirty="0">
                <a:latin typeface="Garamond" panose="02020404030301010803" pitchFamily="18" charset="0"/>
              </a:rPr>
              <a:t> 99.5 Hz</a:t>
            </a:r>
          </a:p>
          <a:p>
            <a:r>
              <a:rPr lang="de-CH" sz="1200" dirty="0">
                <a:latin typeface="Garamond" panose="02020404030301010803" pitchFamily="18" charset="0"/>
              </a:rPr>
              <a:t>Amplitude 5V</a:t>
            </a:r>
          </a:p>
          <a:p>
            <a:endParaRPr lang="de-CH" sz="1200" dirty="0">
              <a:latin typeface="Garamond" panose="02020404030301010803" pitchFamily="18" charset="0"/>
            </a:endParaRPr>
          </a:p>
          <a:p>
            <a:r>
              <a:rPr lang="de-CH" sz="1200" dirty="0">
                <a:latin typeface="Garamond" panose="02020404030301010803" pitchFamily="18" charset="0"/>
              </a:rPr>
              <a:t>@Zoom 1.25</a:t>
            </a:r>
          </a:p>
          <a:p>
            <a:r>
              <a:rPr lang="de-CH" sz="1200" dirty="0" err="1">
                <a:latin typeface="Garamond" panose="02020404030301010803" pitchFamily="18" charset="0"/>
              </a:rPr>
              <a:t>Freq</a:t>
            </a:r>
            <a:r>
              <a:rPr lang="de-CH" sz="1200" dirty="0">
                <a:latin typeface="Garamond" panose="02020404030301010803" pitchFamily="18" charset="0"/>
              </a:rPr>
              <a:t> 199 HZ</a:t>
            </a:r>
          </a:p>
          <a:p>
            <a:r>
              <a:rPr lang="de-CH" sz="1200" dirty="0">
                <a:latin typeface="Garamond" panose="02020404030301010803" pitchFamily="18" charset="0"/>
              </a:rPr>
              <a:t>Amplitude 3.67 V</a:t>
            </a:r>
          </a:p>
          <a:p>
            <a:endParaRPr lang="de-CH" sz="1200" dirty="0">
              <a:latin typeface="Garamond" panose="02020404030301010803" pitchFamily="18" charset="0"/>
            </a:endParaRPr>
          </a:p>
          <a:p>
            <a:r>
              <a:rPr lang="de-CH" sz="1200" dirty="0">
                <a:latin typeface="Garamond" panose="02020404030301010803" pitchFamily="18" charset="0"/>
              </a:rPr>
              <a:t>@Zoom 4</a:t>
            </a:r>
          </a:p>
          <a:p>
            <a:r>
              <a:rPr lang="de-CH" sz="1200" dirty="0">
                <a:latin typeface="Garamond" panose="02020404030301010803" pitchFamily="18" charset="0"/>
              </a:rPr>
              <a:t>199 Hz</a:t>
            </a:r>
          </a:p>
          <a:p>
            <a:r>
              <a:rPr lang="de-CH" sz="1200" dirty="0" err="1">
                <a:latin typeface="Garamond" panose="02020404030301010803" pitchFamily="18" charset="0"/>
              </a:rPr>
              <a:t>Amplitde</a:t>
            </a:r>
            <a:r>
              <a:rPr lang="de-CH" sz="1200" dirty="0">
                <a:latin typeface="Garamond" panose="02020404030301010803" pitchFamily="18" charset="0"/>
              </a:rPr>
              <a:t> 1.4 V</a:t>
            </a:r>
            <a:endParaRPr lang="de-CH" sz="1200" dirty="0" smtClean="0">
              <a:latin typeface="Garamond" panose="02020404030301010803" pitchFamily="18" charset="0"/>
            </a:endParaRPr>
          </a:p>
        </p:txBody>
      </p:sp>
      <p:sp>
        <p:nvSpPr>
          <p:cNvPr id="27" name="TextBox 26"/>
          <p:cNvSpPr txBox="1"/>
          <p:nvPr/>
        </p:nvSpPr>
        <p:spPr>
          <a:xfrm>
            <a:off x="158746" y="987574"/>
            <a:ext cx="1906932" cy="276999"/>
          </a:xfrm>
          <a:prstGeom prst="rect">
            <a:avLst/>
          </a:prstGeom>
          <a:noFill/>
        </p:spPr>
        <p:txBody>
          <a:bodyPr wrap="none" rtlCol="0">
            <a:spAutoFit/>
          </a:bodyPr>
          <a:lstStyle/>
          <a:p>
            <a:r>
              <a:rPr lang="de-CH" sz="1200" b="1" dirty="0" smtClean="0">
                <a:latin typeface="Garamond" panose="02020404030301010803" pitchFamily="18" charset="0"/>
              </a:rPr>
              <a:t>Start Button (</a:t>
            </a:r>
            <a:r>
              <a:rPr lang="de-CH" sz="1200" b="1" dirty="0" err="1" smtClean="0">
                <a:latin typeface="Garamond" panose="02020404030301010803" pitchFamily="18" charset="0"/>
              </a:rPr>
              <a:t>Right</a:t>
            </a:r>
            <a:r>
              <a:rPr lang="de-CH" sz="1200" b="1" dirty="0" smtClean="0">
                <a:latin typeface="Garamond" panose="02020404030301010803" pitchFamily="18" charset="0"/>
              </a:rPr>
              <a:t> </a:t>
            </a:r>
            <a:r>
              <a:rPr lang="de-CH" sz="1200" b="1" dirty="0" err="1" smtClean="0">
                <a:latin typeface="Garamond" panose="02020404030301010803" pitchFamily="18" charset="0"/>
              </a:rPr>
              <a:t>arrow</a:t>
            </a:r>
            <a:r>
              <a:rPr lang="de-CH" sz="1200" b="1" dirty="0" smtClean="0">
                <a:latin typeface="Garamond" panose="02020404030301010803" pitchFamily="18" charset="0"/>
              </a:rPr>
              <a:t>)</a:t>
            </a:r>
          </a:p>
        </p:txBody>
      </p:sp>
      <p:sp>
        <p:nvSpPr>
          <p:cNvPr id="35" name="TextBox 34"/>
          <p:cNvSpPr txBox="1"/>
          <p:nvPr/>
        </p:nvSpPr>
        <p:spPr>
          <a:xfrm>
            <a:off x="108429" y="777279"/>
            <a:ext cx="7851765" cy="276999"/>
          </a:xfrm>
          <a:prstGeom prst="rect">
            <a:avLst/>
          </a:prstGeom>
          <a:noFill/>
        </p:spPr>
        <p:txBody>
          <a:bodyPr wrap="none" rtlCol="0">
            <a:spAutoFit/>
          </a:bodyPr>
          <a:lstStyle/>
          <a:p>
            <a:r>
              <a:rPr lang="de-CH" sz="1200" b="1" dirty="0" smtClean="0">
                <a:latin typeface="Garamond" panose="02020404030301010803" pitchFamily="18" charset="0"/>
              </a:rPr>
              <a:t>The </a:t>
            </a:r>
            <a:r>
              <a:rPr lang="de-CH" sz="1200" b="1" dirty="0" err="1" smtClean="0">
                <a:latin typeface="Garamond" panose="02020404030301010803" pitchFamily="18" charset="0"/>
              </a:rPr>
              <a:t>Galvos</a:t>
            </a:r>
            <a:r>
              <a:rPr lang="de-CH" sz="1200" b="1" dirty="0" smtClean="0">
                <a:latin typeface="Garamond" panose="02020404030301010803" pitchFamily="18" charset="0"/>
              </a:rPr>
              <a:t> </a:t>
            </a:r>
            <a:r>
              <a:rPr lang="de-CH" sz="1200" b="1" dirty="0" err="1" smtClean="0">
                <a:latin typeface="Garamond" panose="02020404030301010803" pitchFamily="18" charset="0"/>
              </a:rPr>
              <a:t>create</a:t>
            </a:r>
            <a:r>
              <a:rPr lang="de-CH" sz="1200" b="1" dirty="0" smtClean="0">
                <a:latin typeface="Garamond" panose="02020404030301010803" pitchFamily="18" charset="0"/>
              </a:rPr>
              <a:t> </a:t>
            </a:r>
            <a:r>
              <a:rPr lang="de-CH" sz="1200" b="1" dirty="0" err="1" smtClean="0">
                <a:latin typeface="Garamond" panose="02020404030301010803" pitchFamily="18" charset="0"/>
              </a:rPr>
              <a:t>the</a:t>
            </a:r>
            <a:r>
              <a:rPr lang="de-CH" sz="1200" b="1" dirty="0" smtClean="0">
                <a:latin typeface="Garamond" panose="02020404030301010803" pitchFamily="18" charset="0"/>
              </a:rPr>
              <a:t> </a:t>
            </a:r>
            <a:r>
              <a:rPr lang="de-CH" sz="1200" b="1" dirty="0" err="1" smtClean="0">
                <a:latin typeface="Garamond" panose="02020404030301010803" pitchFamily="18" charset="0"/>
              </a:rPr>
              <a:t>lightsheet</a:t>
            </a:r>
            <a:r>
              <a:rPr lang="de-CH" sz="1200" b="1" dirty="0" smtClean="0">
                <a:latin typeface="Garamond" panose="02020404030301010803" pitchFamily="18" charset="0"/>
              </a:rPr>
              <a:t> out </a:t>
            </a:r>
            <a:r>
              <a:rPr lang="de-CH" sz="1200" b="1" dirty="0" err="1" smtClean="0">
                <a:latin typeface="Garamond" panose="02020404030301010803" pitchFamily="18" charset="0"/>
              </a:rPr>
              <a:t>of</a:t>
            </a:r>
            <a:r>
              <a:rPr lang="de-CH" sz="1200" b="1" dirty="0" smtClean="0">
                <a:latin typeface="Garamond" panose="02020404030301010803" pitchFamily="18" charset="0"/>
              </a:rPr>
              <a:t> a </a:t>
            </a:r>
            <a:r>
              <a:rPr lang="de-CH" sz="1200" b="1" dirty="0" err="1" smtClean="0">
                <a:latin typeface="Garamond" panose="02020404030301010803" pitchFamily="18" charset="0"/>
              </a:rPr>
              <a:t>round</a:t>
            </a:r>
            <a:r>
              <a:rPr lang="de-CH" sz="1200" b="1" dirty="0" smtClean="0">
                <a:latin typeface="Garamond" panose="02020404030301010803" pitchFamily="18" charset="0"/>
              </a:rPr>
              <a:t> beam </a:t>
            </a:r>
            <a:r>
              <a:rPr lang="de-CH" sz="1200" b="1" dirty="0" err="1" smtClean="0">
                <a:latin typeface="Garamond" panose="02020404030301010803" pitchFamily="18" charset="0"/>
              </a:rPr>
              <a:t>by</a:t>
            </a:r>
            <a:r>
              <a:rPr lang="de-CH" sz="1200" b="1" dirty="0" smtClean="0">
                <a:latin typeface="Garamond" panose="02020404030301010803" pitchFamily="18" charset="0"/>
              </a:rPr>
              <a:t> </a:t>
            </a:r>
            <a:r>
              <a:rPr lang="de-CH" sz="1200" b="1" dirty="0" err="1" smtClean="0">
                <a:latin typeface="Garamond" panose="02020404030301010803" pitchFamily="18" charset="0"/>
              </a:rPr>
              <a:t>scanning</a:t>
            </a:r>
            <a:r>
              <a:rPr lang="de-CH" sz="1200" b="1" dirty="0" smtClean="0">
                <a:latin typeface="Garamond" panose="02020404030301010803" pitchFamily="18" charset="0"/>
              </a:rPr>
              <a:t> </a:t>
            </a:r>
            <a:r>
              <a:rPr lang="de-CH" sz="1200" b="1" dirty="0" err="1" smtClean="0">
                <a:latin typeface="Garamond" panose="02020404030301010803" pitchFamily="18" charset="0"/>
              </a:rPr>
              <a:t>vertically</a:t>
            </a:r>
            <a:r>
              <a:rPr lang="de-CH" sz="1200" b="1" dirty="0" smtClean="0">
                <a:latin typeface="Garamond" panose="02020404030301010803" pitchFamily="18" charset="0"/>
              </a:rPr>
              <a:t>. </a:t>
            </a:r>
            <a:r>
              <a:rPr lang="de-CH" sz="1200" b="1" dirty="0" err="1" smtClean="0">
                <a:latin typeface="Garamond" panose="02020404030301010803" pitchFamily="18" charset="0"/>
              </a:rPr>
              <a:t>They</a:t>
            </a:r>
            <a:r>
              <a:rPr lang="de-CH" sz="1200" b="1" dirty="0" smtClean="0">
                <a:latin typeface="Garamond" panose="02020404030301010803" pitchFamily="18" charset="0"/>
              </a:rPr>
              <a:t> </a:t>
            </a:r>
            <a:r>
              <a:rPr lang="de-CH" sz="1200" b="1" dirty="0" err="1" smtClean="0">
                <a:latin typeface="Garamond" panose="02020404030301010803" pitchFamily="18" charset="0"/>
              </a:rPr>
              <a:t>have</a:t>
            </a:r>
            <a:r>
              <a:rPr lang="de-CH" sz="1200" b="1" dirty="0" smtClean="0">
                <a:latin typeface="Garamond" panose="02020404030301010803" pitchFamily="18" charset="0"/>
              </a:rPr>
              <a:t> </a:t>
            </a:r>
            <a:r>
              <a:rPr lang="de-CH" sz="1200" b="1" dirty="0" err="1" smtClean="0">
                <a:latin typeface="Garamond" panose="02020404030301010803" pitchFamily="18" charset="0"/>
              </a:rPr>
              <a:t>to</a:t>
            </a:r>
            <a:r>
              <a:rPr lang="de-CH" sz="1200" b="1" dirty="0" smtClean="0">
                <a:latin typeface="Garamond" panose="02020404030301010803" pitchFamily="18" charset="0"/>
              </a:rPr>
              <a:t> </a:t>
            </a:r>
            <a:r>
              <a:rPr lang="de-CH" sz="1200" b="1" dirty="0" err="1" smtClean="0">
                <a:latin typeface="Garamond" panose="02020404030301010803" pitchFamily="18" charset="0"/>
              </a:rPr>
              <a:t>run</a:t>
            </a:r>
            <a:r>
              <a:rPr lang="de-CH" sz="1200" b="1" dirty="0" smtClean="0">
                <a:latin typeface="Garamond" panose="02020404030301010803" pitchFamily="18" charset="0"/>
              </a:rPr>
              <a:t> </a:t>
            </a:r>
            <a:r>
              <a:rPr lang="de-CH" sz="1200" b="1" dirty="0" err="1" smtClean="0">
                <a:latin typeface="Garamond" panose="02020404030301010803" pitchFamily="18" charset="0"/>
              </a:rPr>
              <a:t>during</a:t>
            </a:r>
            <a:r>
              <a:rPr lang="de-CH" sz="1200" b="1" dirty="0" smtClean="0">
                <a:latin typeface="Garamond" panose="02020404030301010803" pitchFamily="18" charset="0"/>
              </a:rPr>
              <a:t> all </a:t>
            </a:r>
            <a:r>
              <a:rPr lang="de-CH" sz="1200" b="1" dirty="0" err="1" smtClean="0">
                <a:latin typeface="Garamond" panose="02020404030301010803" pitchFamily="18" charset="0"/>
              </a:rPr>
              <a:t>acquisitions</a:t>
            </a:r>
            <a:r>
              <a:rPr lang="de-CH" sz="1200" b="1" dirty="0" smtClean="0">
                <a:latin typeface="Garamond" panose="02020404030301010803" pitchFamily="18" charset="0"/>
              </a:rPr>
              <a:t>. </a:t>
            </a:r>
            <a:endParaRPr lang="de-CH" sz="1200" dirty="0" smtClean="0">
              <a:latin typeface="Garamond" panose="02020404030301010803" pitchFamily="18" charset="0"/>
            </a:endParaRPr>
          </a:p>
        </p:txBody>
      </p:sp>
      <p:pic>
        <p:nvPicPr>
          <p:cNvPr id="2" name="Picture 1" descr="mesoSPIM-Control"/>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7884" y="1084192"/>
            <a:ext cx="3041385" cy="3939902"/>
          </a:xfrm>
          <a:prstGeom prst="rect">
            <a:avLst/>
          </a:prstGeom>
        </p:spPr>
      </p:pic>
      <p:cxnSp>
        <p:nvCxnSpPr>
          <p:cNvPr id="25" name="Straight Arrow Connector 24"/>
          <p:cNvCxnSpPr/>
          <p:nvPr/>
        </p:nvCxnSpPr>
        <p:spPr>
          <a:xfrm>
            <a:off x="1763688" y="1707654"/>
            <a:ext cx="2514888" cy="9858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9129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8" y="-92546"/>
            <a:ext cx="8229600" cy="857250"/>
          </a:xfrm>
        </p:spPr>
        <p:txBody>
          <a:bodyPr>
            <a:normAutofit/>
          </a:bodyPr>
          <a:lstStyle/>
          <a:p>
            <a:pPr algn="l"/>
            <a:r>
              <a:rPr lang="de-CH" sz="3600" dirty="0" err="1" smtClean="0">
                <a:latin typeface="Garamond" panose="02020404030301010803" pitchFamily="18" charset="0"/>
              </a:rPr>
              <a:t>Microscope</a:t>
            </a:r>
            <a:r>
              <a:rPr lang="de-CH" sz="3600" dirty="0" smtClean="0">
                <a:latin typeface="Garamond" panose="02020404030301010803" pitchFamily="18" charset="0"/>
              </a:rPr>
              <a:t> </a:t>
            </a:r>
            <a:r>
              <a:rPr lang="de-CH" sz="3600" dirty="0" err="1" smtClean="0">
                <a:latin typeface="Garamond" panose="02020404030301010803" pitchFamily="18" charset="0"/>
              </a:rPr>
              <a:t>overview</a:t>
            </a:r>
            <a:endParaRPr lang="de-CH" sz="3600" dirty="0">
              <a:latin typeface="Garamond" panose="02020404030301010803"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381" y="771550"/>
            <a:ext cx="5513809" cy="3675873"/>
          </a:xfrm>
          <a:prstGeom prst="rect">
            <a:avLst/>
          </a:prstGeom>
        </p:spPr>
      </p:pic>
      <p:sp>
        <p:nvSpPr>
          <p:cNvPr id="6" name="TextBox 5"/>
          <p:cNvSpPr txBox="1"/>
          <p:nvPr/>
        </p:nvSpPr>
        <p:spPr>
          <a:xfrm>
            <a:off x="344468" y="3343415"/>
            <a:ext cx="1518364" cy="246221"/>
          </a:xfrm>
          <a:prstGeom prst="rect">
            <a:avLst/>
          </a:prstGeom>
          <a:noFill/>
        </p:spPr>
        <p:txBody>
          <a:bodyPr wrap="none" rtlCol="0">
            <a:spAutoFit/>
          </a:bodyPr>
          <a:lstStyle/>
          <a:p>
            <a:r>
              <a:rPr lang="de-CH" sz="1000" dirty="0" smtClean="0">
                <a:latin typeface="Garamond" panose="02020404030301010803" pitchFamily="18" charset="0"/>
              </a:rPr>
              <a:t>Sample Z &amp; </a:t>
            </a:r>
            <a:r>
              <a:rPr lang="de-CH" sz="1000" dirty="0" err="1" smtClean="0">
                <a:latin typeface="Garamond" panose="02020404030301010803" pitchFamily="18" charset="0"/>
              </a:rPr>
              <a:t>Microscope</a:t>
            </a:r>
            <a:r>
              <a:rPr lang="de-CH" sz="1000" dirty="0" smtClean="0">
                <a:latin typeface="Garamond" panose="02020404030301010803" pitchFamily="18" charset="0"/>
              </a:rPr>
              <a:t> Z</a:t>
            </a:r>
          </a:p>
        </p:txBody>
      </p:sp>
      <p:cxnSp>
        <p:nvCxnSpPr>
          <p:cNvPr id="7" name="Straight Arrow Connector 6"/>
          <p:cNvCxnSpPr/>
          <p:nvPr/>
        </p:nvCxnSpPr>
        <p:spPr>
          <a:xfrm>
            <a:off x="1862832" y="3466526"/>
            <a:ext cx="50405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27784" y="4659982"/>
            <a:ext cx="1842171" cy="246221"/>
          </a:xfrm>
          <a:prstGeom prst="rect">
            <a:avLst/>
          </a:prstGeom>
          <a:noFill/>
        </p:spPr>
        <p:txBody>
          <a:bodyPr wrap="none" rtlCol="0">
            <a:spAutoFit/>
          </a:bodyPr>
          <a:lstStyle/>
          <a:p>
            <a:r>
              <a:rPr lang="de-CH" sz="1000" dirty="0" smtClean="0">
                <a:latin typeface="Garamond" panose="02020404030301010803" pitchFamily="18" charset="0"/>
              </a:rPr>
              <a:t>Sample XY Movement </a:t>
            </a:r>
            <a:r>
              <a:rPr lang="de-CH" sz="1000" dirty="0" err="1" smtClean="0">
                <a:latin typeface="Garamond" panose="02020404030301010803" pitchFamily="18" charset="0"/>
              </a:rPr>
              <a:t>controller</a:t>
            </a:r>
            <a:endParaRPr lang="de-CH" sz="1000" dirty="0" smtClean="0">
              <a:latin typeface="Garamond" panose="02020404030301010803" pitchFamily="18" charset="0"/>
            </a:endParaRPr>
          </a:p>
        </p:txBody>
      </p:sp>
      <p:cxnSp>
        <p:nvCxnSpPr>
          <p:cNvPr id="9" name="Straight Arrow Connector 8"/>
          <p:cNvCxnSpPr/>
          <p:nvPr/>
        </p:nvCxnSpPr>
        <p:spPr>
          <a:xfrm flipV="1">
            <a:off x="3419872" y="4371950"/>
            <a:ext cx="464097"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62832" y="2931790"/>
            <a:ext cx="155704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862832" y="2643758"/>
            <a:ext cx="155704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2492" y="2808679"/>
            <a:ext cx="1321196" cy="246221"/>
          </a:xfrm>
          <a:prstGeom prst="rect">
            <a:avLst/>
          </a:prstGeom>
          <a:noFill/>
        </p:spPr>
        <p:txBody>
          <a:bodyPr wrap="none" rtlCol="0">
            <a:spAutoFit/>
          </a:bodyPr>
          <a:lstStyle/>
          <a:p>
            <a:r>
              <a:rPr lang="de-CH" sz="1000" dirty="0" err="1" smtClean="0">
                <a:latin typeface="Garamond" panose="02020404030301010803" pitchFamily="18" charset="0"/>
              </a:rPr>
              <a:t>Left</a:t>
            </a:r>
            <a:r>
              <a:rPr lang="de-CH" sz="1000" dirty="0" smtClean="0">
                <a:latin typeface="Garamond" panose="02020404030301010803" pitchFamily="18" charset="0"/>
              </a:rPr>
              <a:t> </a:t>
            </a:r>
            <a:r>
              <a:rPr lang="de-CH" sz="1000" dirty="0" err="1" smtClean="0">
                <a:latin typeface="Garamond" panose="02020404030301010803" pitchFamily="18" charset="0"/>
              </a:rPr>
              <a:t>Galvo</a:t>
            </a:r>
            <a:r>
              <a:rPr lang="de-CH" sz="1000" dirty="0" smtClean="0">
                <a:latin typeface="Garamond" panose="02020404030301010803" pitchFamily="18" charset="0"/>
              </a:rPr>
              <a:t> Electronics</a:t>
            </a:r>
          </a:p>
        </p:txBody>
      </p:sp>
      <p:sp>
        <p:nvSpPr>
          <p:cNvPr id="15" name="TextBox 14"/>
          <p:cNvSpPr txBox="1"/>
          <p:nvPr/>
        </p:nvSpPr>
        <p:spPr>
          <a:xfrm>
            <a:off x="467544" y="2520647"/>
            <a:ext cx="1372492" cy="246221"/>
          </a:xfrm>
          <a:prstGeom prst="rect">
            <a:avLst/>
          </a:prstGeom>
          <a:noFill/>
        </p:spPr>
        <p:txBody>
          <a:bodyPr wrap="none" rtlCol="0">
            <a:spAutoFit/>
          </a:bodyPr>
          <a:lstStyle/>
          <a:p>
            <a:r>
              <a:rPr lang="de-CH" sz="1000" dirty="0" err="1" smtClean="0">
                <a:latin typeface="Garamond" panose="02020404030301010803" pitchFamily="18" charset="0"/>
              </a:rPr>
              <a:t>Left</a:t>
            </a:r>
            <a:r>
              <a:rPr lang="de-CH" sz="1000" dirty="0" smtClean="0">
                <a:latin typeface="Garamond" panose="02020404030301010803" pitchFamily="18" charset="0"/>
              </a:rPr>
              <a:t> </a:t>
            </a:r>
            <a:r>
              <a:rPr lang="de-CH" sz="1000" dirty="0" err="1" smtClean="0">
                <a:latin typeface="Garamond" panose="02020404030301010803" pitchFamily="18" charset="0"/>
              </a:rPr>
              <a:t>Shutter</a:t>
            </a:r>
            <a:r>
              <a:rPr lang="de-CH" sz="1000" dirty="0" smtClean="0">
                <a:latin typeface="Garamond" panose="02020404030301010803" pitchFamily="18" charset="0"/>
              </a:rPr>
              <a:t> Electronics</a:t>
            </a:r>
          </a:p>
        </p:txBody>
      </p:sp>
      <p:cxnSp>
        <p:nvCxnSpPr>
          <p:cNvPr id="16" name="Straight Arrow Connector 15"/>
          <p:cNvCxnSpPr/>
          <p:nvPr/>
        </p:nvCxnSpPr>
        <p:spPr>
          <a:xfrm>
            <a:off x="1862832" y="1923678"/>
            <a:ext cx="1745928"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805831"/>
            <a:ext cx="936475" cy="246221"/>
          </a:xfrm>
          <a:prstGeom prst="rect">
            <a:avLst/>
          </a:prstGeom>
          <a:noFill/>
        </p:spPr>
        <p:txBody>
          <a:bodyPr wrap="none" rtlCol="0">
            <a:spAutoFit/>
          </a:bodyPr>
          <a:lstStyle/>
          <a:p>
            <a:r>
              <a:rPr lang="de-CH" sz="1000" dirty="0" err="1" smtClean="0">
                <a:latin typeface="Garamond" panose="02020404030301010803" pitchFamily="18" charset="0"/>
              </a:rPr>
              <a:t>Detection</a:t>
            </a:r>
            <a:r>
              <a:rPr lang="de-CH" sz="1000" dirty="0" smtClean="0">
                <a:latin typeface="Garamond" panose="02020404030301010803" pitchFamily="18" charset="0"/>
              </a:rPr>
              <a:t> Path</a:t>
            </a:r>
          </a:p>
        </p:txBody>
      </p:sp>
      <p:sp>
        <p:nvSpPr>
          <p:cNvPr id="19" name="TextBox 18"/>
          <p:cNvSpPr txBox="1"/>
          <p:nvPr/>
        </p:nvSpPr>
        <p:spPr>
          <a:xfrm>
            <a:off x="6300192" y="3795886"/>
            <a:ext cx="1284326" cy="246221"/>
          </a:xfrm>
          <a:prstGeom prst="rect">
            <a:avLst/>
          </a:prstGeom>
          <a:noFill/>
        </p:spPr>
        <p:txBody>
          <a:bodyPr wrap="none" rtlCol="0">
            <a:spAutoFit/>
          </a:bodyPr>
          <a:lstStyle/>
          <a:p>
            <a:r>
              <a:rPr lang="de-CH" sz="1000" b="1" dirty="0" err="1" smtClean="0">
                <a:latin typeface="Garamond" panose="02020404030301010803" pitchFamily="18" charset="0"/>
              </a:rPr>
              <a:t>Left</a:t>
            </a:r>
            <a:r>
              <a:rPr lang="de-CH" sz="1000" b="1" dirty="0" smtClean="0">
                <a:latin typeface="Garamond" panose="02020404030301010803" pitchFamily="18" charset="0"/>
              </a:rPr>
              <a:t> </a:t>
            </a:r>
            <a:r>
              <a:rPr lang="de-CH" sz="1000" b="1" dirty="0" err="1" smtClean="0">
                <a:latin typeface="Garamond" panose="02020404030301010803" pitchFamily="18" charset="0"/>
              </a:rPr>
              <a:t>Excitation</a:t>
            </a:r>
            <a:r>
              <a:rPr lang="de-CH" sz="1000" b="1" dirty="0" smtClean="0">
                <a:latin typeface="Garamond" panose="02020404030301010803" pitchFamily="18" charset="0"/>
              </a:rPr>
              <a:t> Unit</a:t>
            </a:r>
          </a:p>
        </p:txBody>
      </p:sp>
      <p:cxnSp>
        <p:nvCxnSpPr>
          <p:cNvPr id="20" name="Straight Arrow Connector 19"/>
          <p:cNvCxnSpPr/>
          <p:nvPr/>
        </p:nvCxnSpPr>
        <p:spPr>
          <a:xfrm flipH="1" flipV="1">
            <a:off x="5004048" y="2808679"/>
            <a:ext cx="1296146" cy="105281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6" idx="1"/>
          </p:cNvCxnSpPr>
          <p:nvPr/>
        </p:nvCxnSpPr>
        <p:spPr>
          <a:xfrm flipH="1" flipV="1">
            <a:off x="5580112" y="2211710"/>
            <a:ext cx="1974694" cy="39777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554806" y="2486375"/>
            <a:ext cx="1369286" cy="246221"/>
          </a:xfrm>
          <a:prstGeom prst="rect">
            <a:avLst/>
          </a:prstGeom>
          <a:noFill/>
        </p:spPr>
        <p:txBody>
          <a:bodyPr wrap="none" rtlCol="0">
            <a:spAutoFit/>
          </a:bodyPr>
          <a:lstStyle/>
          <a:p>
            <a:r>
              <a:rPr lang="de-CH" sz="1000" b="1" dirty="0" err="1" smtClean="0">
                <a:latin typeface="Garamond" panose="02020404030301010803" pitchFamily="18" charset="0"/>
              </a:rPr>
              <a:t>Right</a:t>
            </a:r>
            <a:r>
              <a:rPr lang="de-CH" sz="1000" b="1" dirty="0" smtClean="0">
                <a:latin typeface="Garamond" panose="02020404030301010803" pitchFamily="18" charset="0"/>
              </a:rPr>
              <a:t> </a:t>
            </a:r>
            <a:r>
              <a:rPr lang="de-CH" sz="1000" b="1" dirty="0" err="1" smtClean="0">
                <a:latin typeface="Garamond" panose="02020404030301010803" pitchFamily="18" charset="0"/>
              </a:rPr>
              <a:t>Excitation</a:t>
            </a:r>
            <a:r>
              <a:rPr lang="de-CH" sz="1000" b="1" dirty="0" smtClean="0">
                <a:latin typeface="Garamond" panose="02020404030301010803" pitchFamily="18" charset="0"/>
              </a:rPr>
              <a:t> Unit</a:t>
            </a:r>
          </a:p>
        </p:txBody>
      </p:sp>
      <p:cxnSp>
        <p:nvCxnSpPr>
          <p:cNvPr id="28" name="Straight Arrow Connector 27"/>
          <p:cNvCxnSpPr/>
          <p:nvPr/>
        </p:nvCxnSpPr>
        <p:spPr>
          <a:xfrm flipH="1">
            <a:off x="5348852" y="1275606"/>
            <a:ext cx="2205954" cy="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96336" y="1034920"/>
            <a:ext cx="1388522" cy="400110"/>
          </a:xfrm>
          <a:prstGeom prst="rect">
            <a:avLst/>
          </a:prstGeom>
          <a:noFill/>
        </p:spPr>
        <p:txBody>
          <a:bodyPr wrap="none" rtlCol="0">
            <a:spAutoFit/>
          </a:bodyPr>
          <a:lstStyle/>
          <a:p>
            <a:r>
              <a:rPr lang="de-CH" sz="1000" b="1" dirty="0" smtClean="0">
                <a:latin typeface="Garamond" panose="02020404030301010803" pitchFamily="18" charset="0"/>
              </a:rPr>
              <a:t>Sample holder </a:t>
            </a:r>
            <a:r>
              <a:rPr lang="de-CH" sz="1000" b="1" dirty="0" err="1" smtClean="0">
                <a:latin typeface="Garamond" panose="02020404030301010803" pitchFamily="18" charset="0"/>
              </a:rPr>
              <a:t>and</a:t>
            </a:r>
            <a:endParaRPr lang="de-CH" sz="1000" b="1" dirty="0" smtClean="0">
              <a:latin typeface="Garamond" panose="02020404030301010803" pitchFamily="18" charset="0"/>
            </a:endParaRPr>
          </a:p>
          <a:p>
            <a:r>
              <a:rPr lang="de-CH" sz="1000" b="1" dirty="0" smtClean="0">
                <a:latin typeface="Garamond" panose="02020404030301010803" pitchFamily="18" charset="0"/>
              </a:rPr>
              <a:t>XYZ + </a:t>
            </a:r>
            <a:r>
              <a:rPr lang="de-CH" sz="1000" b="1" dirty="0" err="1" smtClean="0">
                <a:latin typeface="Garamond" panose="02020404030301010803" pitchFamily="18" charset="0"/>
              </a:rPr>
              <a:t>rotation</a:t>
            </a:r>
            <a:r>
              <a:rPr lang="de-CH" sz="1000" b="1" dirty="0" smtClean="0">
                <a:latin typeface="Garamond" panose="02020404030301010803" pitchFamily="18" charset="0"/>
              </a:rPr>
              <a:t> </a:t>
            </a:r>
            <a:r>
              <a:rPr lang="de-CH" sz="1000" b="1" dirty="0" err="1" smtClean="0">
                <a:latin typeface="Garamond" panose="02020404030301010803" pitchFamily="18" charset="0"/>
              </a:rPr>
              <a:t>stages</a:t>
            </a:r>
            <a:endParaRPr lang="de-CH" sz="1000" b="1" dirty="0" smtClean="0">
              <a:latin typeface="Garamond" panose="02020404030301010803" pitchFamily="18" charset="0"/>
            </a:endParaRPr>
          </a:p>
        </p:txBody>
      </p:sp>
      <p:cxnSp>
        <p:nvCxnSpPr>
          <p:cNvPr id="31" name="Straight Arrow Connector 30"/>
          <p:cNvCxnSpPr/>
          <p:nvPr/>
        </p:nvCxnSpPr>
        <p:spPr>
          <a:xfrm flipH="1">
            <a:off x="5197217" y="2053479"/>
            <a:ext cx="2357589"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596336" y="1928941"/>
            <a:ext cx="1608133" cy="400110"/>
          </a:xfrm>
          <a:prstGeom prst="rect">
            <a:avLst/>
          </a:prstGeom>
          <a:noFill/>
        </p:spPr>
        <p:txBody>
          <a:bodyPr wrap="none" rtlCol="0">
            <a:spAutoFit/>
          </a:bodyPr>
          <a:lstStyle/>
          <a:p>
            <a:r>
              <a:rPr lang="de-CH" sz="1000" b="1" dirty="0" smtClean="0">
                <a:latin typeface="Garamond" panose="02020404030301010803" pitchFamily="18" charset="0"/>
              </a:rPr>
              <a:t>Sample in a 20 mm</a:t>
            </a:r>
          </a:p>
          <a:p>
            <a:r>
              <a:rPr lang="de-CH" sz="1000" b="1" dirty="0" err="1" smtClean="0">
                <a:latin typeface="Garamond" panose="02020404030301010803" pitchFamily="18" charset="0"/>
              </a:rPr>
              <a:t>Cuvette</a:t>
            </a:r>
            <a:r>
              <a:rPr lang="de-CH" sz="1000" b="1" dirty="0" smtClean="0">
                <a:latin typeface="Garamond" panose="02020404030301010803" pitchFamily="18" charset="0"/>
              </a:rPr>
              <a:t> (</a:t>
            </a:r>
            <a:r>
              <a:rPr lang="de-CH" sz="1000" b="1" dirty="0" err="1" smtClean="0">
                <a:latin typeface="Garamond" panose="02020404030301010803" pitchFamily="18" charset="0"/>
              </a:rPr>
              <a:t>loading</a:t>
            </a:r>
            <a:r>
              <a:rPr lang="de-CH" sz="1000" b="1" dirty="0" smtClean="0">
                <a:latin typeface="Garamond" panose="02020404030301010803" pitchFamily="18" charset="0"/>
              </a:rPr>
              <a:t> </a:t>
            </a:r>
            <a:r>
              <a:rPr lang="de-CH" sz="1000" b="1" dirty="0" err="1" smtClean="0">
                <a:latin typeface="Garamond" panose="02020404030301010803" pitchFamily="18" charset="0"/>
              </a:rPr>
              <a:t>position</a:t>
            </a:r>
            <a:r>
              <a:rPr lang="de-CH" sz="1000" b="1" dirty="0" smtClean="0">
                <a:latin typeface="Garamond" panose="02020404030301010803" pitchFamily="18" charset="0"/>
              </a:rPr>
              <a:t>)</a:t>
            </a:r>
          </a:p>
        </p:txBody>
      </p:sp>
      <p:cxnSp>
        <p:nvCxnSpPr>
          <p:cNvPr id="35" name="Straight Arrow Connector 34"/>
          <p:cNvCxnSpPr/>
          <p:nvPr/>
        </p:nvCxnSpPr>
        <p:spPr>
          <a:xfrm flipH="1" flipV="1">
            <a:off x="5283892" y="2362832"/>
            <a:ext cx="2270914" cy="71297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628544" y="2931789"/>
            <a:ext cx="577402" cy="400110"/>
          </a:xfrm>
          <a:prstGeom prst="rect">
            <a:avLst/>
          </a:prstGeom>
          <a:noFill/>
        </p:spPr>
        <p:txBody>
          <a:bodyPr wrap="none" rtlCol="0">
            <a:spAutoFit/>
          </a:bodyPr>
          <a:lstStyle/>
          <a:p>
            <a:r>
              <a:rPr lang="de-CH" sz="1000" b="1" dirty="0" err="1" smtClean="0">
                <a:latin typeface="Garamond" panose="02020404030301010803" pitchFamily="18" charset="0"/>
              </a:rPr>
              <a:t>Outer</a:t>
            </a:r>
            <a:endParaRPr lang="de-CH" sz="1000" b="1" dirty="0" smtClean="0">
              <a:latin typeface="Garamond" panose="02020404030301010803" pitchFamily="18" charset="0"/>
            </a:endParaRPr>
          </a:p>
          <a:p>
            <a:r>
              <a:rPr lang="de-CH" sz="1000" b="1" dirty="0" err="1" smtClean="0">
                <a:latin typeface="Garamond" panose="02020404030301010803" pitchFamily="18" charset="0"/>
              </a:rPr>
              <a:t>cuvette</a:t>
            </a:r>
            <a:endParaRPr lang="de-CH" sz="1000" b="1" dirty="0" smtClean="0">
              <a:latin typeface="Garamond" panose="02020404030301010803" pitchFamily="18" charset="0"/>
            </a:endParaRPr>
          </a:p>
        </p:txBody>
      </p:sp>
    </p:spTree>
    <p:extLst>
      <p:ext uri="{BB962C8B-B14F-4D97-AF65-F5344CB8AC3E}">
        <p14:creationId xmlns:p14="http://schemas.microsoft.com/office/powerpoint/2010/main" val="40699094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9752" y="699542"/>
            <a:ext cx="5153769" cy="3435846"/>
          </a:xfrm>
          <a:prstGeom prst="rect">
            <a:avLst/>
          </a:prstGeom>
        </p:spPr>
      </p:pic>
      <p:cxnSp>
        <p:nvCxnSpPr>
          <p:cNvPr id="5" name="Straight Arrow Connector 4"/>
          <p:cNvCxnSpPr/>
          <p:nvPr/>
        </p:nvCxnSpPr>
        <p:spPr>
          <a:xfrm flipH="1" flipV="1">
            <a:off x="4644008" y="3939902"/>
            <a:ext cx="216024" cy="5040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571331" y="4515966"/>
            <a:ext cx="577402" cy="400110"/>
          </a:xfrm>
          <a:prstGeom prst="rect">
            <a:avLst/>
          </a:prstGeom>
          <a:noFill/>
        </p:spPr>
        <p:txBody>
          <a:bodyPr wrap="none" rtlCol="0">
            <a:spAutoFit/>
          </a:bodyPr>
          <a:lstStyle/>
          <a:p>
            <a:r>
              <a:rPr lang="de-CH" sz="1000" b="1" dirty="0" err="1" smtClean="0">
                <a:latin typeface="Garamond" panose="02020404030301010803" pitchFamily="18" charset="0"/>
              </a:rPr>
              <a:t>Outer</a:t>
            </a:r>
            <a:endParaRPr lang="de-CH" sz="1000" b="1" dirty="0" smtClean="0">
              <a:latin typeface="Garamond" panose="02020404030301010803" pitchFamily="18" charset="0"/>
            </a:endParaRPr>
          </a:p>
          <a:p>
            <a:r>
              <a:rPr lang="de-CH" sz="1000" b="1" dirty="0" err="1" smtClean="0">
                <a:latin typeface="Garamond" panose="02020404030301010803" pitchFamily="18" charset="0"/>
              </a:rPr>
              <a:t>cuvette</a:t>
            </a:r>
            <a:endParaRPr lang="de-CH" sz="1000" b="1" dirty="0" smtClean="0">
              <a:latin typeface="Garamond" panose="02020404030301010803" pitchFamily="18" charset="0"/>
            </a:endParaRPr>
          </a:p>
        </p:txBody>
      </p:sp>
      <p:cxnSp>
        <p:nvCxnSpPr>
          <p:cNvPr id="8" name="Straight Arrow Connector 7"/>
          <p:cNvCxnSpPr/>
          <p:nvPr/>
        </p:nvCxnSpPr>
        <p:spPr>
          <a:xfrm flipV="1">
            <a:off x="2123728" y="3688158"/>
            <a:ext cx="1008112" cy="10227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15616" y="3590381"/>
            <a:ext cx="976549" cy="400110"/>
          </a:xfrm>
          <a:prstGeom prst="rect">
            <a:avLst/>
          </a:prstGeom>
          <a:noFill/>
        </p:spPr>
        <p:txBody>
          <a:bodyPr wrap="none" rtlCol="0">
            <a:spAutoFit/>
          </a:bodyPr>
          <a:lstStyle/>
          <a:p>
            <a:r>
              <a:rPr lang="de-CH" sz="1000" b="1" dirty="0" err="1" smtClean="0">
                <a:latin typeface="Garamond" panose="02020404030301010803" pitchFamily="18" charset="0"/>
              </a:rPr>
              <a:t>Left</a:t>
            </a:r>
            <a:r>
              <a:rPr lang="de-CH" sz="1000" b="1" dirty="0" smtClean="0">
                <a:latin typeface="Garamond" panose="02020404030301010803" pitchFamily="18" charset="0"/>
              </a:rPr>
              <a:t> </a:t>
            </a:r>
            <a:r>
              <a:rPr lang="de-CH" sz="1000" b="1" dirty="0" err="1" smtClean="0">
                <a:latin typeface="Garamond" panose="02020404030301010803" pitchFamily="18" charset="0"/>
              </a:rPr>
              <a:t>excitation</a:t>
            </a:r>
            <a:endParaRPr lang="de-CH" sz="1000" b="1" dirty="0" smtClean="0">
              <a:latin typeface="Garamond" panose="02020404030301010803" pitchFamily="18" charset="0"/>
            </a:endParaRPr>
          </a:p>
          <a:p>
            <a:r>
              <a:rPr lang="de-CH" sz="1000" b="1" dirty="0" err="1" smtClean="0">
                <a:latin typeface="Garamond" panose="02020404030301010803" pitchFamily="18" charset="0"/>
              </a:rPr>
              <a:t>objective</a:t>
            </a:r>
            <a:endParaRPr lang="de-CH" sz="1000" b="1" dirty="0" smtClean="0">
              <a:latin typeface="Garamond" panose="02020404030301010803" pitchFamily="18" charset="0"/>
            </a:endParaRPr>
          </a:p>
        </p:txBody>
      </p:sp>
      <p:cxnSp>
        <p:nvCxnSpPr>
          <p:cNvPr id="11" name="Straight Arrow Connector 10"/>
          <p:cNvCxnSpPr/>
          <p:nvPr/>
        </p:nvCxnSpPr>
        <p:spPr>
          <a:xfrm flipH="1" flipV="1">
            <a:off x="5220072" y="3651870"/>
            <a:ext cx="288032" cy="7920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220072" y="4515966"/>
            <a:ext cx="1061509" cy="400110"/>
          </a:xfrm>
          <a:prstGeom prst="rect">
            <a:avLst/>
          </a:prstGeom>
          <a:noFill/>
        </p:spPr>
        <p:txBody>
          <a:bodyPr wrap="none" rtlCol="0">
            <a:spAutoFit/>
          </a:bodyPr>
          <a:lstStyle/>
          <a:p>
            <a:r>
              <a:rPr lang="de-CH" sz="1000" b="1" dirty="0" err="1" smtClean="0">
                <a:latin typeface="Garamond" panose="02020404030301010803" pitchFamily="18" charset="0"/>
              </a:rPr>
              <a:t>Right</a:t>
            </a:r>
            <a:r>
              <a:rPr lang="de-CH" sz="1000" b="1" dirty="0" smtClean="0">
                <a:latin typeface="Garamond" panose="02020404030301010803" pitchFamily="18" charset="0"/>
              </a:rPr>
              <a:t> </a:t>
            </a:r>
            <a:r>
              <a:rPr lang="de-CH" sz="1000" b="1" dirty="0" err="1" smtClean="0">
                <a:latin typeface="Garamond" panose="02020404030301010803" pitchFamily="18" charset="0"/>
              </a:rPr>
              <a:t>excitation</a:t>
            </a:r>
            <a:endParaRPr lang="de-CH" sz="1000" b="1" dirty="0" smtClean="0">
              <a:latin typeface="Garamond" panose="02020404030301010803" pitchFamily="18" charset="0"/>
            </a:endParaRPr>
          </a:p>
          <a:p>
            <a:r>
              <a:rPr lang="de-CH" sz="1000" b="1" dirty="0" err="1" smtClean="0">
                <a:latin typeface="Garamond" panose="02020404030301010803" pitchFamily="18" charset="0"/>
              </a:rPr>
              <a:t>objective</a:t>
            </a:r>
            <a:endParaRPr lang="de-CH" sz="1000" b="1" dirty="0" smtClean="0">
              <a:latin typeface="Garamond" panose="02020404030301010803" pitchFamily="18" charset="0"/>
            </a:endParaRPr>
          </a:p>
        </p:txBody>
      </p:sp>
      <p:sp>
        <p:nvSpPr>
          <p:cNvPr id="14" name="TextBox 13"/>
          <p:cNvSpPr txBox="1"/>
          <p:nvPr/>
        </p:nvSpPr>
        <p:spPr>
          <a:xfrm>
            <a:off x="6300192" y="4522628"/>
            <a:ext cx="2145139" cy="246221"/>
          </a:xfrm>
          <a:prstGeom prst="rect">
            <a:avLst/>
          </a:prstGeom>
          <a:noFill/>
        </p:spPr>
        <p:txBody>
          <a:bodyPr wrap="none" rtlCol="0">
            <a:spAutoFit/>
          </a:bodyPr>
          <a:lstStyle/>
          <a:p>
            <a:r>
              <a:rPr lang="de-CH" sz="1000" b="1" dirty="0" err="1" smtClean="0">
                <a:latin typeface="Garamond" panose="02020404030301010803" pitchFamily="18" charset="0"/>
              </a:rPr>
              <a:t>Right</a:t>
            </a:r>
            <a:r>
              <a:rPr lang="de-CH" sz="1000" b="1" dirty="0" smtClean="0">
                <a:latin typeface="Garamond" panose="02020404030301010803" pitchFamily="18" charset="0"/>
              </a:rPr>
              <a:t> </a:t>
            </a:r>
            <a:r>
              <a:rPr lang="de-CH" sz="1000" b="1" dirty="0" err="1" smtClean="0">
                <a:latin typeface="Garamond" panose="02020404030301010803" pitchFamily="18" charset="0"/>
              </a:rPr>
              <a:t>Galvanometric</a:t>
            </a:r>
            <a:r>
              <a:rPr lang="de-CH" sz="1000" b="1" dirty="0" smtClean="0">
                <a:latin typeface="Garamond" panose="02020404030301010803" pitchFamily="18" charset="0"/>
              </a:rPr>
              <a:t> </a:t>
            </a:r>
            <a:r>
              <a:rPr lang="de-CH" sz="1000" b="1" dirty="0" err="1" smtClean="0">
                <a:latin typeface="Garamond" panose="02020404030301010803" pitchFamily="18" charset="0"/>
              </a:rPr>
              <a:t>Mirror</a:t>
            </a:r>
            <a:r>
              <a:rPr lang="de-CH" sz="1000" b="1" dirty="0" smtClean="0">
                <a:latin typeface="Garamond" panose="02020404030301010803" pitchFamily="18" charset="0"/>
              </a:rPr>
              <a:t> (</a:t>
            </a:r>
            <a:r>
              <a:rPr lang="de-CH" sz="1000" b="1" dirty="0" err="1" smtClean="0">
                <a:latin typeface="Garamond" panose="02020404030301010803" pitchFamily="18" charset="0"/>
              </a:rPr>
              <a:t>Galvo</a:t>
            </a:r>
            <a:r>
              <a:rPr lang="de-CH" sz="1000" b="1" dirty="0">
                <a:latin typeface="Garamond" panose="02020404030301010803" pitchFamily="18" charset="0"/>
              </a:rPr>
              <a:t>)</a:t>
            </a:r>
            <a:endParaRPr lang="de-CH" sz="1000" b="1" dirty="0" smtClean="0">
              <a:latin typeface="Garamond" panose="02020404030301010803" pitchFamily="18" charset="0"/>
            </a:endParaRPr>
          </a:p>
        </p:txBody>
      </p:sp>
      <p:cxnSp>
        <p:nvCxnSpPr>
          <p:cNvPr id="15" name="Straight Arrow Connector 14"/>
          <p:cNvCxnSpPr/>
          <p:nvPr/>
        </p:nvCxnSpPr>
        <p:spPr>
          <a:xfrm flipH="1" flipV="1">
            <a:off x="6084168" y="3379534"/>
            <a:ext cx="576064" cy="10644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843808" y="3147814"/>
            <a:ext cx="1296144" cy="129614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68514" y="2499742"/>
            <a:ext cx="870751" cy="400110"/>
          </a:xfrm>
          <a:prstGeom prst="rect">
            <a:avLst/>
          </a:prstGeom>
          <a:noFill/>
        </p:spPr>
        <p:txBody>
          <a:bodyPr wrap="none" rtlCol="0">
            <a:spAutoFit/>
          </a:bodyPr>
          <a:lstStyle/>
          <a:p>
            <a:r>
              <a:rPr lang="de-CH" sz="1000" b="1" dirty="0" smtClean="0">
                <a:latin typeface="Garamond" panose="02020404030301010803" pitchFamily="18" charset="0"/>
              </a:rPr>
              <a:t>1x </a:t>
            </a:r>
            <a:r>
              <a:rPr lang="de-CH" sz="1000" b="1" dirty="0" err="1" smtClean="0">
                <a:latin typeface="Garamond" panose="02020404030301010803" pitchFamily="18" charset="0"/>
              </a:rPr>
              <a:t>Detection</a:t>
            </a:r>
            <a:endParaRPr lang="de-CH" sz="1000" b="1" dirty="0" smtClean="0">
              <a:latin typeface="Garamond" panose="02020404030301010803" pitchFamily="18" charset="0"/>
            </a:endParaRPr>
          </a:p>
          <a:p>
            <a:r>
              <a:rPr lang="de-CH" sz="1000" b="1" dirty="0" err="1" smtClean="0">
                <a:latin typeface="Garamond" panose="02020404030301010803" pitchFamily="18" charset="0"/>
              </a:rPr>
              <a:t>objective</a:t>
            </a:r>
            <a:endParaRPr lang="de-CH" sz="1000" b="1" dirty="0" smtClean="0">
              <a:latin typeface="Garamond" panose="02020404030301010803" pitchFamily="18" charset="0"/>
            </a:endParaRPr>
          </a:p>
        </p:txBody>
      </p:sp>
      <p:cxnSp>
        <p:nvCxnSpPr>
          <p:cNvPr id="22" name="Straight Arrow Connector 21"/>
          <p:cNvCxnSpPr/>
          <p:nvPr/>
        </p:nvCxnSpPr>
        <p:spPr>
          <a:xfrm>
            <a:off x="2123728" y="2648658"/>
            <a:ext cx="122413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339083" y="4468311"/>
            <a:ext cx="1507144" cy="553998"/>
          </a:xfrm>
          <a:prstGeom prst="rect">
            <a:avLst/>
          </a:prstGeom>
          <a:noFill/>
        </p:spPr>
        <p:txBody>
          <a:bodyPr wrap="none" rtlCol="0">
            <a:spAutoFit/>
          </a:bodyPr>
          <a:lstStyle/>
          <a:p>
            <a:r>
              <a:rPr lang="de-CH" sz="1000" b="1" dirty="0" smtClean="0">
                <a:latin typeface="Garamond" panose="02020404030301010803" pitchFamily="18" charset="0"/>
              </a:rPr>
              <a:t>Sample (</a:t>
            </a:r>
            <a:r>
              <a:rPr lang="de-CH" sz="1000" b="1" dirty="0" err="1" smtClean="0">
                <a:latin typeface="Garamond" panose="02020404030301010803" pitchFamily="18" charset="0"/>
              </a:rPr>
              <a:t>badly</a:t>
            </a:r>
            <a:r>
              <a:rPr lang="de-CH" sz="1000" b="1" dirty="0" smtClean="0">
                <a:latin typeface="Garamond" panose="02020404030301010803" pitchFamily="18" charset="0"/>
              </a:rPr>
              <a:t> </a:t>
            </a:r>
            <a:r>
              <a:rPr lang="de-CH" sz="1000" b="1" dirty="0" err="1" smtClean="0">
                <a:latin typeface="Garamond" panose="02020404030301010803" pitchFamily="18" charset="0"/>
              </a:rPr>
              <a:t>cleared</a:t>
            </a:r>
            <a:r>
              <a:rPr lang="de-CH" sz="1000" b="1" dirty="0" smtClean="0">
                <a:latin typeface="Garamond" panose="02020404030301010803" pitchFamily="18" charset="0"/>
              </a:rPr>
              <a:t>,</a:t>
            </a:r>
          </a:p>
          <a:p>
            <a:r>
              <a:rPr lang="de-CH" sz="1000" b="1" dirty="0" err="1">
                <a:latin typeface="Garamond" panose="02020404030301010803" pitchFamily="18" charset="0"/>
              </a:rPr>
              <a:t>w</a:t>
            </a:r>
            <a:r>
              <a:rPr lang="de-CH" sz="1000" b="1" dirty="0" err="1" smtClean="0">
                <a:latin typeface="Garamond" panose="02020404030301010803" pitchFamily="18" charset="0"/>
              </a:rPr>
              <a:t>ith</a:t>
            </a:r>
            <a:r>
              <a:rPr lang="de-CH" sz="1000" b="1" dirty="0" smtClean="0">
                <a:latin typeface="Garamond" panose="02020404030301010803" pitchFamily="18" charset="0"/>
              </a:rPr>
              <a:t> </a:t>
            </a:r>
            <a:r>
              <a:rPr lang="de-CH" sz="1000" b="1" dirty="0" err="1" smtClean="0">
                <a:latin typeface="Garamond" panose="02020404030301010803" pitchFamily="18" charset="0"/>
              </a:rPr>
              <a:t>some</a:t>
            </a:r>
            <a:r>
              <a:rPr lang="de-CH" sz="1000" b="1" dirty="0" smtClean="0">
                <a:latin typeface="Garamond" panose="02020404030301010803" pitchFamily="18" charset="0"/>
              </a:rPr>
              <a:t> </a:t>
            </a:r>
            <a:r>
              <a:rPr lang="de-CH" sz="1000" b="1" dirty="0" err="1" smtClean="0">
                <a:latin typeface="Garamond" panose="02020404030301010803" pitchFamily="18" charset="0"/>
              </a:rPr>
              <a:t>condensation</a:t>
            </a:r>
            <a:endParaRPr lang="de-CH" sz="1000" b="1" dirty="0" smtClean="0">
              <a:latin typeface="Garamond" panose="02020404030301010803" pitchFamily="18" charset="0"/>
            </a:endParaRPr>
          </a:p>
          <a:p>
            <a:r>
              <a:rPr lang="de-CH" sz="1000" b="1" dirty="0" smtClean="0">
                <a:latin typeface="Garamond" panose="02020404030301010803" pitchFamily="18" charset="0"/>
              </a:rPr>
              <a:t>on </a:t>
            </a:r>
            <a:r>
              <a:rPr lang="de-CH" sz="1000" b="1" dirty="0" err="1" smtClean="0">
                <a:latin typeface="Garamond" panose="02020404030301010803" pitchFamily="18" charset="0"/>
              </a:rPr>
              <a:t>the</a:t>
            </a:r>
            <a:r>
              <a:rPr lang="de-CH" sz="1000" b="1" dirty="0" smtClean="0">
                <a:latin typeface="Garamond" panose="02020404030301010803" pitchFamily="18" charset="0"/>
              </a:rPr>
              <a:t> </a:t>
            </a:r>
            <a:r>
              <a:rPr lang="de-CH" sz="1000" b="1" dirty="0" err="1" smtClean="0">
                <a:latin typeface="Garamond" panose="02020404030301010803" pitchFamily="18" charset="0"/>
              </a:rPr>
              <a:t>outer</a:t>
            </a:r>
            <a:r>
              <a:rPr lang="de-CH" sz="1000" b="1" dirty="0" smtClean="0">
                <a:latin typeface="Garamond" panose="02020404030301010803" pitchFamily="18" charset="0"/>
              </a:rPr>
              <a:t> </a:t>
            </a:r>
            <a:r>
              <a:rPr lang="de-CH" sz="1000" b="1" dirty="0" err="1" smtClean="0">
                <a:latin typeface="Garamond" panose="02020404030301010803" pitchFamily="18" charset="0"/>
              </a:rPr>
              <a:t>cuvette</a:t>
            </a:r>
            <a:r>
              <a:rPr lang="de-CH" sz="1000" b="1" dirty="0" smtClean="0">
                <a:latin typeface="Garamond" panose="02020404030301010803" pitchFamily="18" charset="0"/>
              </a:rPr>
              <a:t>)</a:t>
            </a:r>
          </a:p>
        </p:txBody>
      </p:sp>
      <p:cxnSp>
        <p:nvCxnSpPr>
          <p:cNvPr id="28" name="Straight Arrow Connector 27"/>
          <p:cNvCxnSpPr/>
          <p:nvPr/>
        </p:nvCxnSpPr>
        <p:spPr>
          <a:xfrm>
            <a:off x="2123728" y="2139702"/>
            <a:ext cx="2160240" cy="27776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107042" y="1995686"/>
            <a:ext cx="981359" cy="246221"/>
          </a:xfrm>
          <a:prstGeom prst="rect">
            <a:avLst/>
          </a:prstGeom>
          <a:noFill/>
        </p:spPr>
        <p:txBody>
          <a:bodyPr wrap="none" rtlCol="0">
            <a:spAutoFit/>
          </a:bodyPr>
          <a:lstStyle/>
          <a:p>
            <a:r>
              <a:rPr lang="de-CH" sz="1000" b="1" dirty="0" smtClean="0">
                <a:latin typeface="Garamond" panose="02020404030301010803" pitchFamily="18" charset="0"/>
              </a:rPr>
              <a:t>Rotation Mark</a:t>
            </a:r>
          </a:p>
        </p:txBody>
      </p:sp>
      <p:cxnSp>
        <p:nvCxnSpPr>
          <p:cNvPr id="31" name="Straight Arrow Connector 30"/>
          <p:cNvCxnSpPr/>
          <p:nvPr/>
        </p:nvCxnSpPr>
        <p:spPr>
          <a:xfrm flipV="1">
            <a:off x="2123728" y="1265338"/>
            <a:ext cx="1512168" cy="102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128073" y="1152495"/>
            <a:ext cx="986167" cy="246221"/>
          </a:xfrm>
          <a:prstGeom prst="rect">
            <a:avLst/>
          </a:prstGeom>
          <a:noFill/>
        </p:spPr>
        <p:txBody>
          <a:bodyPr wrap="none" rtlCol="0">
            <a:spAutoFit/>
          </a:bodyPr>
          <a:lstStyle/>
          <a:p>
            <a:r>
              <a:rPr lang="de-CH" sz="1000" b="1" dirty="0" smtClean="0">
                <a:latin typeface="Garamond" panose="02020404030301010803" pitchFamily="18" charset="0"/>
              </a:rPr>
              <a:t>Rotation Stage</a:t>
            </a:r>
          </a:p>
        </p:txBody>
      </p:sp>
      <p:cxnSp>
        <p:nvCxnSpPr>
          <p:cNvPr id="34" name="Straight Arrow Connector 33"/>
          <p:cNvCxnSpPr/>
          <p:nvPr/>
        </p:nvCxnSpPr>
        <p:spPr>
          <a:xfrm>
            <a:off x="2123728" y="1676480"/>
            <a:ext cx="491924"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74928" y="1399481"/>
            <a:ext cx="1475084" cy="553998"/>
          </a:xfrm>
          <a:prstGeom prst="rect">
            <a:avLst/>
          </a:prstGeom>
          <a:noFill/>
        </p:spPr>
        <p:txBody>
          <a:bodyPr wrap="none" rtlCol="0">
            <a:spAutoFit/>
          </a:bodyPr>
          <a:lstStyle/>
          <a:p>
            <a:r>
              <a:rPr lang="de-CH" sz="1000" b="1" dirty="0" smtClean="0">
                <a:latin typeface="Garamond" panose="02020404030301010803" pitchFamily="18" charset="0"/>
              </a:rPr>
              <a:t>Iris </a:t>
            </a:r>
            <a:r>
              <a:rPr lang="de-CH" sz="1000" b="1" dirty="0" err="1" smtClean="0">
                <a:latin typeface="Garamond" panose="02020404030301010803" pitchFamily="18" charset="0"/>
              </a:rPr>
              <a:t>diaphragm</a:t>
            </a:r>
            <a:r>
              <a:rPr lang="de-CH" sz="1000" b="1" dirty="0" smtClean="0">
                <a:latin typeface="Garamond" panose="02020404030301010803" pitchFamily="18" charset="0"/>
              </a:rPr>
              <a:t> </a:t>
            </a:r>
            <a:r>
              <a:rPr lang="de-CH" sz="1000" b="1" dirty="0" err="1" smtClean="0">
                <a:latin typeface="Garamond" panose="02020404030301010803" pitchFamily="18" charset="0"/>
              </a:rPr>
              <a:t>of</a:t>
            </a:r>
            <a:r>
              <a:rPr lang="de-CH" sz="1000" b="1" dirty="0" smtClean="0">
                <a:latin typeface="Garamond" panose="02020404030301010803" pitchFamily="18" charset="0"/>
              </a:rPr>
              <a:t> </a:t>
            </a:r>
            <a:r>
              <a:rPr lang="de-CH" sz="1000" b="1" dirty="0" err="1" smtClean="0">
                <a:latin typeface="Garamond" panose="02020404030301010803" pitchFamily="18" charset="0"/>
              </a:rPr>
              <a:t>the</a:t>
            </a:r>
            <a:r>
              <a:rPr lang="de-CH" sz="1000" b="1" dirty="0" smtClean="0">
                <a:latin typeface="Garamond" panose="02020404030301010803" pitchFamily="18" charset="0"/>
              </a:rPr>
              <a:t> </a:t>
            </a:r>
          </a:p>
          <a:p>
            <a:r>
              <a:rPr lang="de-CH" sz="1000" b="1" dirty="0" err="1">
                <a:latin typeface="Garamond" panose="02020404030301010803" pitchFamily="18" charset="0"/>
              </a:rPr>
              <a:t>d</a:t>
            </a:r>
            <a:r>
              <a:rPr lang="de-CH" sz="1000" b="1" dirty="0" err="1" smtClean="0">
                <a:latin typeface="Garamond" panose="02020404030301010803" pitchFamily="18" charset="0"/>
              </a:rPr>
              <a:t>etection</a:t>
            </a:r>
            <a:r>
              <a:rPr lang="de-CH" sz="1000" b="1" dirty="0" smtClean="0">
                <a:latin typeface="Garamond" panose="02020404030301010803" pitchFamily="18" charset="0"/>
              </a:rPr>
              <a:t> </a:t>
            </a:r>
            <a:r>
              <a:rPr lang="de-CH" sz="1000" b="1" dirty="0" err="1" smtClean="0">
                <a:latin typeface="Garamond" panose="02020404030301010803" pitchFamily="18" charset="0"/>
              </a:rPr>
              <a:t>system</a:t>
            </a:r>
            <a:r>
              <a:rPr lang="de-CH" sz="1000" b="1" dirty="0" smtClean="0">
                <a:latin typeface="Garamond" panose="02020404030301010803" pitchFamily="18" charset="0"/>
              </a:rPr>
              <a:t>, </a:t>
            </a:r>
            <a:r>
              <a:rPr lang="de-CH" sz="1000" b="1" dirty="0" err="1" smtClean="0">
                <a:latin typeface="Garamond" panose="02020404030301010803" pitchFamily="18" charset="0"/>
              </a:rPr>
              <a:t>leave</a:t>
            </a:r>
            <a:r>
              <a:rPr lang="de-CH" sz="1000" b="1" dirty="0" smtClean="0">
                <a:latin typeface="Garamond" panose="02020404030301010803" pitchFamily="18" charset="0"/>
              </a:rPr>
              <a:t> </a:t>
            </a:r>
          </a:p>
          <a:p>
            <a:r>
              <a:rPr lang="de-CH" sz="1000" b="1" dirty="0" smtClean="0">
                <a:latin typeface="Garamond" panose="02020404030301010803" pitchFamily="18" charset="0"/>
              </a:rPr>
              <a:t>in </a:t>
            </a:r>
            <a:r>
              <a:rPr lang="de-CH" sz="1000" b="1" dirty="0" err="1" smtClean="0">
                <a:latin typeface="Garamond" panose="02020404030301010803" pitchFamily="18" charset="0"/>
              </a:rPr>
              <a:t>the</a:t>
            </a:r>
            <a:r>
              <a:rPr lang="de-CH" sz="1000" b="1" dirty="0" smtClean="0">
                <a:latin typeface="Garamond" panose="02020404030301010803" pitchFamily="18" charset="0"/>
              </a:rPr>
              <a:t> </a:t>
            </a:r>
            <a:r>
              <a:rPr lang="de-CH" sz="1000" b="1" dirty="0" err="1" smtClean="0">
                <a:latin typeface="Garamond" panose="02020404030301010803" pitchFamily="18" charset="0"/>
              </a:rPr>
              <a:t>leftmost</a:t>
            </a:r>
            <a:r>
              <a:rPr lang="de-CH" sz="1000" b="1" dirty="0" smtClean="0">
                <a:latin typeface="Garamond" panose="02020404030301010803" pitchFamily="18" charset="0"/>
              </a:rPr>
              <a:t> </a:t>
            </a:r>
            <a:r>
              <a:rPr lang="de-CH" sz="1000" b="1" dirty="0" err="1" smtClean="0">
                <a:latin typeface="Garamond" panose="02020404030301010803" pitchFamily="18" charset="0"/>
              </a:rPr>
              <a:t>position</a:t>
            </a:r>
            <a:r>
              <a:rPr lang="de-CH" sz="1000" b="1" dirty="0" smtClean="0">
                <a:latin typeface="Garamond" panose="02020404030301010803" pitchFamily="18" charset="0"/>
              </a:rPr>
              <a:t>!</a:t>
            </a: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1539852"/>
            <a:ext cx="302136" cy="273256"/>
          </a:xfrm>
          <a:prstGeom prst="rect">
            <a:avLst/>
          </a:prstGeom>
        </p:spPr>
      </p:pic>
      <p:sp>
        <p:nvSpPr>
          <p:cNvPr id="38"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Overview</a:t>
            </a:r>
            <a:r>
              <a:rPr lang="de-CH" sz="2000" dirty="0" smtClean="0">
                <a:latin typeface="Garamond" panose="02020404030301010803" pitchFamily="18" charset="0"/>
              </a:rPr>
              <a:t> </a:t>
            </a:r>
            <a:r>
              <a:rPr lang="de-CH" sz="2000" dirty="0" err="1" smtClean="0">
                <a:latin typeface="Garamond" panose="02020404030301010803" pitchFamily="18" charset="0"/>
              </a:rPr>
              <a:t>of</a:t>
            </a:r>
            <a:r>
              <a:rPr lang="de-CH" sz="2000" dirty="0" smtClean="0">
                <a:latin typeface="Garamond" panose="02020404030301010803" pitchFamily="18" charset="0"/>
              </a:rPr>
              <a:t> </a:t>
            </a:r>
            <a:r>
              <a:rPr lang="de-CH" sz="2000" dirty="0" err="1" smtClean="0">
                <a:latin typeface="Garamond" panose="02020404030301010803" pitchFamily="18" charset="0"/>
              </a:rPr>
              <a:t>the</a:t>
            </a:r>
            <a:r>
              <a:rPr lang="de-CH" sz="2000" dirty="0" smtClean="0">
                <a:latin typeface="Garamond" panose="02020404030301010803" pitchFamily="18" charset="0"/>
              </a:rPr>
              <a:t> sample holder</a:t>
            </a:r>
            <a:endParaRPr lang="de-CH" sz="2000" dirty="0">
              <a:latin typeface="Garamond" panose="02020404030301010803" pitchFamily="18" charset="0"/>
            </a:endParaRPr>
          </a:p>
        </p:txBody>
      </p:sp>
    </p:spTree>
    <p:extLst>
      <p:ext uri="{BB962C8B-B14F-4D97-AF65-F5344CB8AC3E}">
        <p14:creationId xmlns:p14="http://schemas.microsoft.com/office/powerpoint/2010/main" val="29107780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728" y="733632"/>
            <a:ext cx="5328592" cy="3552395"/>
          </a:xfrm>
          <a:prstGeom prst="rect">
            <a:avLst/>
          </a:prstGeom>
        </p:spPr>
      </p:pic>
      <p:sp>
        <p:nvSpPr>
          <p:cNvPr id="5" name="TextBox 4"/>
          <p:cNvSpPr txBox="1"/>
          <p:nvPr/>
        </p:nvSpPr>
        <p:spPr>
          <a:xfrm>
            <a:off x="3937050" y="4515966"/>
            <a:ext cx="1269899" cy="246221"/>
          </a:xfrm>
          <a:prstGeom prst="rect">
            <a:avLst/>
          </a:prstGeom>
          <a:noFill/>
        </p:spPr>
        <p:txBody>
          <a:bodyPr wrap="none" rtlCol="0">
            <a:spAutoFit/>
          </a:bodyPr>
          <a:lstStyle/>
          <a:p>
            <a:r>
              <a:rPr lang="de-CH" sz="1000" b="1" dirty="0" err="1" smtClean="0">
                <a:latin typeface="Garamond" panose="02020404030301010803" pitchFamily="18" charset="0"/>
              </a:rPr>
              <a:t>Microscope</a:t>
            </a:r>
            <a:r>
              <a:rPr lang="de-CH" sz="1000" b="1" dirty="0" smtClean="0">
                <a:latin typeface="Garamond" panose="02020404030301010803" pitchFamily="18" charset="0"/>
              </a:rPr>
              <a:t> Z Stage</a:t>
            </a:r>
          </a:p>
        </p:txBody>
      </p:sp>
      <p:cxnSp>
        <p:nvCxnSpPr>
          <p:cNvPr id="6" name="Straight Arrow Connector 5"/>
          <p:cNvCxnSpPr/>
          <p:nvPr/>
        </p:nvCxnSpPr>
        <p:spPr>
          <a:xfrm flipV="1">
            <a:off x="4572000" y="3451542"/>
            <a:ext cx="0" cy="10644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812725" y="2880687"/>
            <a:ext cx="856325" cy="246221"/>
          </a:xfrm>
          <a:prstGeom prst="rect">
            <a:avLst/>
          </a:prstGeom>
          <a:noFill/>
        </p:spPr>
        <p:txBody>
          <a:bodyPr wrap="none" rtlCol="0">
            <a:spAutoFit/>
          </a:bodyPr>
          <a:lstStyle/>
          <a:p>
            <a:r>
              <a:rPr lang="de-CH" sz="1000" b="1" dirty="0" smtClean="0">
                <a:latin typeface="Garamond" panose="02020404030301010803" pitchFamily="18" charset="0"/>
              </a:rPr>
              <a:t>1x </a:t>
            </a:r>
            <a:r>
              <a:rPr lang="de-CH" sz="1000" b="1" dirty="0" err="1" smtClean="0">
                <a:latin typeface="Garamond" panose="02020404030301010803" pitchFamily="18" charset="0"/>
              </a:rPr>
              <a:t>Objective</a:t>
            </a:r>
            <a:endParaRPr lang="de-CH" sz="1000" b="1" dirty="0" smtClean="0">
              <a:latin typeface="Garamond" panose="02020404030301010803" pitchFamily="18" charset="0"/>
            </a:endParaRPr>
          </a:p>
        </p:txBody>
      </p:sp>
      <p:cxnSp>
        <p:nvCxnSpPr>
          <p:cNvPr id="8" name="Straight Arrow Connector 7"/>
          <p:cNvCxnSpPr/>
          <p:nvPr/>
        </p:nvCxnSpPr>
        <p:spPr>
          <a:xfrm flipH="1" flipV="1">
            <a:off x="6783793" y="2509829"/>
            <a:ext cx="1022777" cy="48730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724129" y="1419622"/>
            <a:ext cx="1944215" cy="28803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92501" y="536974"/>
            <a:ext cx="976549" cy="1015663"/>
          </a:xfrm>
          <a:prstGeom prst="rect">
            <a:avLst/>
          </a:prstGeom>
          <a:noFill/>
        </p:spPr>
        <p:txBody>
          <a:bodyPr wrap="none" rtlCol="0">
            <a:spAutoFit/>
          </a:bodyPr>
          <a:lstStyle/>
          <a:p>
            <a:r>
              <a:rPr lang="de-CH" sz="1000" b="1" dirty="0" smtClean="0">
                <a:latin typeface="Garamond" panose="02020404030301010803" pitchFamily="18" charset="0"/>
              </a:rPr>
              <a:t>Zoom </a:t>
            </a:r>
            <a:r>
              <a:rPr lang="de-CH" sz="1000" b="1" dirty="0" err="1" smtClean="0">
                <a:latin typeface="Garamond" panose="02020404030301010803" pitchFamily="18" charset="0"/>
              </a:rPr>
              <a:t>wheel</a:t>
            </a:r>
            <a:endParaRPr lang="de-CH" sz="1000" b="1" dirty="0" smtClean="0">
              <a:latin typeface="Garamond" panose="02020404030301010803" pitchFamily="18" charset="0"/>
            </a:endParaRPr>
          </a:p>
          <a:p>
            <a:r>
              <a:rPr lang="de-CH" sz="1000" b="1" dirty="0" smtClean="0">
                <a:latin typeface="Garamond" panose="02020404030301010803" pitchFamily="18" charset="0"/>
              </a:rPr>
              <a:t>0,63x-6,3x</a:t>
            </a:r>
          </a:p>
          <a:p>
            <a:r>
              <a:rPr lang="de-CH" sz="1000" b="1" dirty="0" smtClean="0">
                <a:latin typeface="Garamond" panose="02020404030301010803" pitchFamily="18" charset="0"/>
              </a:rPr>
              <a:t>(</a:t>
            </a:r>
            <a:r>
              <a:rPr lang="de-CH" sz="1000" b="1" dirty="0" err="1" smtClean="0">
                <a:latin typeface="Garamond" panose="02020404030301010803" pitchFamily="18" charset="0"/>
              </a:rPr>
              <a:t>no</a:t>
            </a:r>
            <a:r>
              <a:rPr lang="de-CH" sz="1000" b="1" dirty="0" smtClean="0">
                <a:latin typeface="Garamond" panose="02020404030301010803" pitchFamily="18" charset="0"/>
              </a:rPr>
              <a:t> </a:t>
            </a:r>
            <a:r>
              <a:rPr lang="de-CH" sz="1000" b="1" dirty="0" err="1" smtClean="0">
                <a:latin typeface="Garamond" panose="02020404030301010803" pitchFamily="18" charset="0"/>
              </a:rPr>
              <a:t>manual</a:t>
            </a:r>
            <a:r>
              <a:rPr lang="de-CH" sz="1000" b="1" dirty="0" smtClean="0">
                <a:latin typeface="Garamond" panose="02020404030301010803" pitchFamily="18" charset="0"/>
              </a:rPr>
              <a:t> </a:t>
            </a:r>
          </a:p>
          <a:p>
            <a:r>
              <a:rPr lang="de-CH" sz="1000" b="1" dirty="0" err="1" smtClean="0">
                <a:latin typeface="Garamond" panose="02020404030301010803" pitchFamily="18" charset="0"/>
              </a:rPr>
              <a:t>adjustments</a:t>
            </a:r>
            <a:r>
              <a:rPr lang="de-CH" sz="1000" b="1" dirty="0" smtClean="0">
                <a:latin typeface="Garamond" panose="02020404030301010803" pitchFamily="18" charset="0"/>
              </a:rPr>
              <a:t>,</a:t>
            </a:r>
          </a:p>
          <a:p>
            <a:r>
              <a:rPr lang="de-CH" sz="1000" b="1" dirty="0" err="1">
                <a:latin typeface="Garamond" panose="02020404030301010803" pitchFamily="18" charset="0"/>
              </a:rPr>
              <a:t>p</a:t>
            </a:r>
            <a:r>
              <a:rPr lang="de-CH" sz="1000" b="1" dirty="0" err="1" smtClean="0">
                <a:latin typeface="Garamond" panose="02020404030301010803" pitchFamily="18" charset="0"/>
              </a:rPr>
              <a:t>lease</a:t>
            </a:r>
            <a:r>
              <a:rPr lang="de-CH" sz="1000" b="1" dirty="0" smtClean="0">
                <a:latin typeface="Garamond" panose="02020404030301010803" pitchFamily="18" charset="0"/>
              </a:rPr>
              <a:t> </a:t>
            </a:r>
            <a:r>
              <a:rPr lang="de-CH" sz="1000" b="1" dirty="0" err="1" smtClean="0">
                <a:latin typeface="Garamond" panose="02020404030301010803" pitchFamily="18" charset="0"/>
              </a:rPr>
              <a:t>use</a:t>
            </a:r>
            <a:r>
              <a:rPr lang="de-CH" sz="1000" b="1" dirty="0" smtClean="0">
                <a:latin typeface="Garamond" panose="02020404030301010803" pitchFamily="18" charset="0"/>
              </a:rPr>
              <a:t> </a:t>
            </a:r>
            <a:r>
              <a:rPr lang="de-CH" sz="1000" b="1" dirty="0" err="1" smtClean="0">
                <a:latin typeface="Garamond" panose="02020404030301010803" pitchFamily="18" charset="0"/>
              </a:rPr>
              <a:t>the</a:t>
            </a:r>
            <a:r>
              <a:rPr lang="de-CH" sz="1000" b="1" dirty="0" smtClean="0">
                <a:latin typeface="Garamond" panose="02020404030301010803" pitchFamily="18" charset="0"/>
              </a:rPr>
              <a:t> </a:t>
            </a:r>
          </a:p>
          <a:p>
            <a:r>
              <a:rPr lang="de-CH" sz="1000" b="1" dirty="0" smtClean="0">
                <a:latin typeface="Garamond" panose="02020404030301010803" pitchFamily="18" charset="0"/>
              </a:rPr>
              <a:t>Zoom </a:t>
            </a:r>
            <a:r>
              <a:rPr lang="de-CH" sz="1000" b="1" dirty="0" err="1" smtClean="0">
                <a:latin typeface="Garamond" panose="02020404030301010803" pitchFamily="18" charset="0"/>
              </a:rPr>
              <a:t>servo</a:t>
            </a:r>
            <a:r>
              <a:rPr lang="de-CH" sz="1000" b="1" dirty="0" smtClean="0">
                <a:latin typeface="Garamond" panose="02020404030301010803" pitchFamily="18" charset="0"/>
              </a:rPr>
              <a:t>)</a:t>
            </a:r>
          </a:p>
        </p:txBody>
      </p:sp>
      <p:cxnSp>
        <p:nvCxnSpPr>
          <p:cNvPr id="14" name="Straight Arrow Connector 13"/>
          <p:cNvCxnSpPr/>
          <p:nvPr/>
        </p:nvCxnSpPr>
        <p:spPr>
          <a:xfrm flipH="1" flipV="1">
            <a:off x="5580112" y="3003798"/>
            <a:ext cx="360040" cy="15121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292080" y="4519735"/>
            <a:ext cx="1542410" cy="400110"/>
          </a:xfrm>
          <a:prstGeom prst="rect">
            <a:avLst/>
          </a:prstGeom>
          <a:noFill/>
        </p:spPr>
        <p:txBody>
          <a:bodyPr wrap="none" rtlCol="0">
            <a:spAutoFit/>
          </a:bodyPr>
          <a:lstStyle/>
          <a:p>
            <a:r>
              <a:rPr lang="de-CH" sz="1000" b="1" dirty="0" err="1" smtClean="0">
                <a:latin typeface="Garamond" panose="02020404030301010803" pitchFamily="18" charset="0"/>
              </a:rPr>
              <a:t>Flange</a:t>
            </a:r>
            <a:r>
              <a:rPr lang="de-CH" sz="1000" b="1" dirty="0" smtClean="0">
                <a:latin typeface="Garamond" panose="02020404030301010803" pitchFamily="18" charset="0"/>
              </a:rPr>
              <a:t> </a:t>
            </a:r>
            <a:r>
              <a:rPr lang="de-CH" sz="1000" b="1" dirty="0" err="1" smtClean="0">
                <a:latin typeface="Garamond" panose="02020404030301010803" pitchFamily="18" charset="0"/>
              </a:rPr>
              <a:t>for</a:t>
            </a:r>
            <a:r>
              <a:rPr lang="de-CH" sz="1000" b="1" dirty="0" smtClean="0">
                <a:latin typeface="Garamond" panose="02020404030301010803" pitchFamily="18" charset="0"/>
              </a:rPr>
              <a:t> </a:t>
            </a:r>
            <a:r>
              <a:rPr lang="de-CH" sz="1000" b="1" dirty="0" err="1" smtClean="0">
                <a:latin typeface="Garamond" panose="02020404030301010803" pitchFamily="18" charset="0"/>
              </a:rPr>
              <a:t>mounting</a:t>
            </a:r>
            <a:r>
              <a:rPr lang="de-CH" sz="1000" b="1" dirty="0" smtClean="0">
                <a:latin typeface="Garamond" panose="02020404030301010803" pitchFamily="18" charset="0"/>
              </a:rPr>
              <a:t> </a:t>
            </a:r>
            <a:r>
              <a:rPr lang="de-CH" sz="1000" b="1" dirty="0" err="1" smtClean="0">
                <a:latin typeface="Garamond" panose="02020404030301010803" pitchFamily="18" charset="0"/>
              </a:rPr>
              <a:t>the</a:t>
            </a:r>
            <a:r>
              <a:rPr lang="de-CH" sz="1000" b="1" dirty="0" smtClean="0">
                <a:latin typeface="Garamond" panose="02020404030301010803" pitchFamily="18" charset="0"/>
              </a:rPr>
              <a:t> </a:t>
            </a:r>
          </a:p>
          <a:p>
            <a:r>
              <a:rPr lang="de-CH" sz="1000" b="1" dirty="0" smtClean="0">
                <a:latin typeface="Garamond" panose="02020404030301010803" pitchFamily="18" charset="0"/>
              </a:rPr>
              <a:t>Zoom </a:t>
            </a:r>
            <a:r>
              <a:rPr lang="de-CH" sz="1000" b="1" dirty="0" err="1" smtClean="0">
                <a:latin typeface="Garamond" panose="02020404030301010803" pitchFamily="18" charset="0"/>
              </a:rPr>
              <a:t>Servo</a:t>
            </a:r>
            <a:r>
              <a:rPr lang="de-CH" sz="1000" b="1" dirty="0" smtClean="0">
                <a:latin typeface="Garamond" panose="02020404030301010803" pitchFamily="18" charset="0"/>
              </a:rPr>
              <a:t> (not </a:t>
            </a:r>
            <a:r>
              <a:rPr lang="de-CH" sz="1000" b="1" dirty="0" err="1" smtClean="0">
                <a:latin typeface="Garamond" panose="02020404030301010803" pitchFamily="18" charset="0"/>
              </a:rPr>
              <a:t>shown</a:t>
            </a:r>
            <a:r>
              <a:rPr lang="de-CH" sz="1000" b="1" dirty="0" smtClean="0">
                <a:latin typeface="Garamond" panose="02020404030301010803" pitchFamily="18" charset="0"/>
              </a:rPr>
              <a:t>)</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4448" y="1025715"/>
            <a:ext cx="302136" cy="273256"/>
          </a:xfrm>
          <a:prstGeom prst="rect">
            <a:avLst/>
          </a:prstGeom>
        </p:spPr>
      </p:pic>
      <p:sp>
        <p:nvSpPr>
          <p:cNvPr id="18" name="TextBox 17"/>
          <p:cNvSpPr txBox="1"/>
          <p:nvPr/>
        </p:nvSpPr>
        <p:spPr>
          <a:xfrm>
            <a:off x="7705428" y="1851670"/>
            <a:ext cx="1475084" cy="553998"/>
          </a:xfrm>
          <a:prstGeom prst="rect">
            <a:avLst/>
          </a:prstGeom>
          <a:noFill/>
        </p:spPr>
        <p:txBody>
          <a:bodyPr wrap="none" rtlCol="0">
            <a:spAutoFit/>
          </a:bodyPr>
          <a:lstStyle/>
          <a:p>
            <a:r>
              <a:rPr lang="de-CH" sz="1000" b="1" dirty="0" smtClean="0">
                <a:latin typeface="Garamond" panose="02020404030301010803" pitchFamily="18" charset="0"/>
              </a:rPr>
              <a:t>Iris </a:t>
            </a:r>
            <a:r>
              <a:rPr lang="de-CH" sz="1000" b="1" dirty="0" err="1" smtClean="0">
                <a:latin typeface="Garamond" panose="02020404030301010803" pitchFamily="18" charset="0"/>
              </a:rPr>
              <a:t>diaphragm</a:t>
            </a:r>
            <a:r>
              <a:rPr lang="de-CH" sz="1000" b="1" dirty="0" smtClean="0">
                <a:latin typeface="Garamond" panose="02020404030301010803" pitchFamily="18" charset="0"/>
              </a:rPr>
              <a:t> </a:t>
            </a:r>
            <a:r>
              <a:rPr lang="de-CH" sz="1000" b="1" dirty="0" err="1" smtClean="0">
                <a:latin typeface="Garamond" panose="02020404030301010803" pitchFamily="18" charset="0"/>
              </a:rPr>
              <a:t>of</a:t>
            </a:r>
            <a:r>
              <a:rPr lang="de-CH" sz="1000" b="1" dirty="0" smtClean="0">
                <a:latin typeface="Garamond" panose="02020404030301010803" pitchFamily="18" charset="0"/>
              </a:rPr>
              <a:t> </a:t>
            </a:r>
            <a:r>
              <a:rPr lang="de-CH" sz="1000" b="1" dirty="0" err="1" smtClean="0">
                <a:latin typeface="Garamond" panose="02020404030301010803" pitchFamily="18" charset="0"/>
              </a:rPr>
              <a:t>the</a:t>
            </a:r>
            <a:r>
              <a:rPr lang="de-CH" sz="1000" b="1" dirty="0" smtClean="0">
                <a:latin typeface="Garamond" panose="02020404030301010803" pitchFamily="18" charset="0"/>
              </a:rPr>
              <a:t> </a:t>
            </a:r>
          </a:p>
          <a:p>
            <a:r>
              <a:rPr lang="de-CH" sz="1000" b="1" dirty="0" err="1">
                <a:latin typeface="Garamond" panose="02020404030301010803" pitchFamily="18" charset="0"/>
              </a:rPr>
              <a:t>d</a:t>
            </a:r>
            <a:r>
              <a:rPr lang="de-CH" sz="1000" b="1" dirty="0" err="1" smtClean="0">
                <a:latin typeface="Garamond" panose="02020404030301010803" pitchFamily="18" charset="0"/>
              </a:rPr>
              <a:t>etection</a:t>
            </a:r>
            <a:r>
              <a:rPr lang="de-CH" sz="1000" b="1" dirty="0" smtClean="0">
                <a:latin typeface="Garamond" panose="02020404030301010803" pitchFamily="18" charset="0"/>
              </a:rPr>
              <a:t> </a:t>
            </a:r>
            <a:r>
              <a:rPr lang="de-CH" sz="1000" b="1" dirty="0" err="1" smtClean="0">
                <a:latin typeface="Garamond" panose="02020404030301010803" pitchFamily="18" charset="0"/>
              </a:rPr>
              <a:t>system</a:t>
            </a:r>
            <a:r>
              <a:rPr lang="de-CH" sz="1000" b="1" dirty="0" smtClean="0">
                <a:latin typeface="Garamond" panose="02020404030301010803" pitchFamily="18" charset="0"/>
              </a:rPr>
              <a:t>, </a:t>
            </a:r>
            <a:r>
              <a:rPr lang="de-CH" sz="1000" b="1" dirty="0" err="1" smtClean="0">
                <a:latin typeface="Garamond" panose="02020404030301010803" pitchFamily="18" charset="0"/>
              </a:rPr>
              <a:t>leave</a:t>
            </a:r>
            <a:r>
              <a:rPr lang="de-CH" sz="1000" b="1" dirty="0" smtClean="0">
                <a:latin typeface="Garamond" panose="02020404030301010803" pitchFamily="18" charset="0"/>
              </a:rPr>
              <a:t> </a:t>
            </a:r>
          </a:p>
          <a:p>
            <a:r>
              <a:rPr lang="de-CH" sz="1000" b="1" dirty="0" smtClean="0">
                <a:latin typeface="Garamond" panose="02020404030301010803" pitchFamily="18" charset="0"/>
              </a:rPr>
              <a:t>in open </a:t>
            </a:r>
            <a:r>
              <a:rPr lang="de-CH" sz="1000" b="1" dirty="0" err="1" smtClean="0">
                <a:latin typeface="Garamond" panose="02020404030301010803" pitchFamily="18" charset="0"/>
              </a:rPr>
              <a:t>position</a:t>
            </a:r>
            <a:r>
              <a:rPr lang="de-CH" sz="1000" b="1" dirty="0" smtClean="0">
                <a:latin typeface="Garamond" panose="02020404030301010803" pitchFamily="18" charset="0"/>
              </a:rPr>
              <a:t>!</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2320" y="1992041"/>
            <a:ext cx="302136" cy="273256"/>
          </a:xfrm>
          <a:prstGeom prst="rect">
            <a:avLst/>
          </a:prstGeom>
        </p:spPr>
      </p:pic>
      <p:cxnSp>
        <p:nvCxnSpPr>
          <p:cNvPr id="20" name="Straight Arrow Connector 19"/>
          <p:cNvCxnSpPr/>
          <p:nvPr/>
        </p:nvCxnSpPr>
        <p:spPr>
          <a:xfrm flipH="1">
            <a:off x="6012160" y="2117149"/>
            <a:ext cx="1434377" cy="2255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23725" y="4519735"/>
            <a:ext cx="724878" cy="246221"/>
          </a:xfrm>
          <a:prstGeom prst="rect">
            <a:avLst/>
          </a:prstGeom>
          <a:noFill/>
        </p:spPr>
        <p:txBody>
          <a:bodyPr wrap="none" rtlCol="0">
            <a:spAutoFit/>
          </a:bodyPr>
          <a:lstStyle/>
          <a:p>
            <a:r>
              <a:rPr lang="de-CH" sz="1000" b="1" dirty="0" smtClean="0">
                <a:latin typeface="Garamond" panose="02020404030301010803" pitchFamily="18" charset="0"/>
              </a:rPr>
              <a:t>Tube </a:t>
            </a:r>
            <a:r>
              <a:rPr lang="de-CH" sz="1000" b="1" dirty="0" err="1" smtClean="0">
                <a:latin typeface="Garamond" panose="02020404030301010803" pitchFamily="18" charset="0"/>
              </a:rPr>
              <a:t>lens</a:t>
            </a:r>
            <a:endParaRPr lang="de-CH" sz="1000" b="1" dirty="0" smtClean="0">
              <a:latin typeface="Garamond" panose="02020404030301010803" pitchFamily="18" charset="0"/>
            </a:endParaRPr>
          </a:p>
        </p:txBody>
      </p:sp>
      <p:cxnSp>
        <p:nvCxnSpPr>
          <p:cNvPr id="23" name="Straight Arrow Connector 22"/>
          <p:cNvCxnSpPr/>
          <p:nvPr/>
        </p:nvCxnSpPr>
        <p:spPr>
          <a:xfrm flipV="1">
            <a:off x="3491880" y="2643758"/>
            <a:ext cx="435524" cy="187597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979712" y="2188920"/>
            <a:ext cx="596923" cy="227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43608" y="1955831"/>
            <a:ext cx="1029449" cy="553998"/>
          </a:xfrm>
          <a:prstGeom prst="rect">
            <a:avLst/>
          </a:prstGeom>
          <a:noFill/>
        </p:spPr>
        <p:txBody>
          <a:bodyPr wrap="none" rtlCol="0">
            <a:spAutoFit/>
          </a:bodyPr>
          <a:lstStyle/>
          <a:p>
            <a:r>
              <a:rPr lang="de-CH" sz="1000" b="1" dirty="0" err="1" smtClean="0">
                <a:latin typeface="Garamond" panose="02020404030301010803" pitchFamily="18" charset="0"/>
              </a:rPr>
              <a:t>Orca</a:t>
            </a:r>
            <a:r>
              <a:rPr lang="de-CH" sz="1000" b="1" dirty="0" smtClean="0">
                <a:latin typeface="Garamond" panose="02020404030301010803" pitchFamily="18" charset="0"/>
              </a:rPr>
              <a:t> Flash</a:t>
            </a:r>
          </a:p>
          <a:p>
            <a:r>
              <a:rPr lang="de-CH" sz="1000" b="1" dirty="0" smtClean="0">
                <a:latin typeface="Garamond" panose="02020404030301010803" pitchFamily="18" charset="0"/>
              </a:rPr>
              <a:t>V3 </a:t>
            </a:r>
            <a:r>
              <a:rPr lang="de-CH" sz="1000" b="1" dirty="0" err="1" smtClean="0">
                <a:latin typeface="Garamond" panose="02020404030301010803" pitchFamily="18" charset="0"/>
              </a:rPr>
              <a:t>Camera</a:t>
            </a:r>
            <a:endParaRPr lang="de-CH" sz="1000" b="1" dirty="0" smtClean="0">
              <a:latin typeface="Garamond" panose="02020404030301010803" pitchFamily="18" charset="0"/>
            </a:endParaRPr>
          </a:p>
          <a:p>
            <a:r>
              <a:rPr lang="de-CH" sz="1000" b="1" dirty="0" smtClean="0">
                <a:latin typeface="Garamond" panose="02020404030301010803" pitchFamily="18" charset="0"/>
              </a:rPr>
              <a:t>(2048x2048 </a:t>
            </a:r>
            <a:r>
              <a:rPr lang="de-CH" sz="1000" b="1" dirty="0" err="1" smtClean="0">
                <a:latin typeface="Garamond" panose="02020404030301010803" pitchFamily="18" charset="0"/>
              </a:rPr>
              <a:t>pix</a:t>
            </a:r>
            <a:r>
              <a:rPr lang="de-CH" sz="1000" b="1" dirty="0" smtClean="0">
                <a:latin typeface="Garamond" panose="02020404030301010803" pitchFamily="18" charset="0"/>
              </a:rPr>
              <a:t>)</a:t>
            </a:r>
          </a:p>
        </p:txBody>
      </p:sp>
      <p:cxnSp>
        <p:nvCxnSpPr>
          <p:cNvPr id="28" name="Straight Arrow Connector 27"/>
          <p:cNvCxnSpPr/>
          <p:nvPr/>
        </p:nvCxnSpPr>
        <p:spPr>
          <a:xfrm flipH="1">
            <a:off x="4644008" y="555526"/>
            <a:ext cx="720080" cy="93610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361197" y="413863"/>
            <a:ext cx="1459054" cy="246221"/>
          </a:xfrm>
          <a:prstGeom prst="rect">
            <a:avLst/>
          </a:prstGeom>
          <a:noFill/>
        </p:spPr>
        <p:txBody>
          <a:bodyPr wrap="none" rtlCol="0">
            <a:spAutoFit/>
          </a:bodyPr>
          <a:lstStyle/>
          <a:p>
            <a:r>
              <a:rPr lang="de-CH" sz="1000" b="1" dirty="0" smtClean="0">
                <a:latin typeface="Garamond" panose="02020404030301010803" pitchFamily="18" charset="0"/>
              </a:rPr>
              <a:t>10-position Filter </a:t>
            </a:r>
            <a:r>
              <a:rPr lang="de-CH" sz="1000" b="1" dirty="0" err="1" smtClean="0">
                <a:latin typeface="Garamond" panose="02020404030301010803" pitchFamily="18" charset="0"/>
              </a:rPr>
              <a:t>wheel</a:t>
            </a:r>
            <a:endParaRPr lang="de-CH" sz="1000" b="1" dirty="0" smtClean="0">
              <a:latin typeface="Garamond" panose="02020404030301010803" pitchFamily="18" charset="0"/>
            </a:endParaRPr>
          </a:p>
        </p:txBody>
      </p:sp>
      <p:sp>
        <p:nvSpPr>
          <p:cNvPr id="31"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Overview</a:t>
            </a:r>
            <a:r>
              <a:rPr lang="de-CH" sz="2000" dirty="0" smtClean="0">
                <a:latin typeface="Garamond" panose="02020404030301010803" pitchFamily="18" charset="0"/>
              </a:rPr>
              <a:t> </a:t>
            </a:r>
            <a:r>
              <a:rPr lang="de-CH" sz="2000" dirty="0" err="1" smtClean="0">
                <a:latin typeface="Garamond" panose="02020404030301010803" pitchFamily="18" charset="0"/>
              </a:rPr>
              <a:t>of</a:t>
            </a:r>
            <a:r>
              <a:rPr lang="de-CH" sz="2000" dirty="0" smtClean="0">
                <a:latin typeface="Garamond" panose="02020404030301010803" pitchFamily="18" charset="0"/>
              </a:rPr>
              <a:t> </a:t>
            </a:r>
            <a:r>
              <a:rPr lang="de-CH" sz="2000" dirty="0" err="1" smtClean="0">
                <a:latin typeface="Garamond" panose="02020404030301010803" pitchFamily="18" charset="0"/>
              </a:rPr>
              <a:t>the</a:t>
            </a:r>
            <a:r>
              <a:rPr lang="de-CH" sz="2000" dirty="0" smtClean="0">
                <a:latin typeface="Garamond" panose="02020404030301010803" pitchFamily="18" charset="0"/>
              </a:rPr>
              <a:t> </a:t>
            </a:r>
            <a:r>
              <a:rPr lang="de-CH" sz="2000" dirty="0" err="1" smtClean="0">
                <a:latin typeface="Garamond" panose="02020404030301010803" pitchFamily="18" charset="0"/>
              </a:rPr>
              <a:t>detection</a:t>
            </a:r>
            <a:r>
              <a:rPr lang="de-CH" sz="2000" dirty="0" smtClean="0">
                <a:latin typeface="Garamond" panose="02020404030301010803" pitchFamily="18" charset="0"/>
              </a:rPr>
              <a:t> </a:t>
            </a:r>
            <a:r>
              <a:rPr lang="de-CH" sz="2000" dirty="0" err="1" smtClean="0">
                <a:latin typeface="Garamond" panose="02020404030301010803" pitchFamily="18" charset="0"/>
              </a:rPr>
              <a:t>system</a:t>
            </a:r>
            <a:endParaRPr lang="de-CH" sz="2000" dirty="0">
              <a:latin typeface="Garamond" panose="02020404030301010803" pitchFamily="18" charset="0"/>
            </a:endParaRPr>
          </a:p>
        </p:txBody>
      </p:sp>
    </p:spTree>
    <p:extLst>
      <p:ext uri="{BB962C8B-B14F-4D97-AF65-F5344CB8AC3E}">
        <p14:creationId xmlns:p14="http://schemas.microsoft.com/office/powerpoint/2010/main" val="11107964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39752" y="1860072"/>
            <a:ext cx="4824536"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III: Learning </a:t>
            </a:r>
            <a:r>
              <a:rPr lang="de-CH" sz="3200" dirty="0" err="1" smtClean="0">
                <a:latin typeface="Garamond" panose="02020404030301010803" pitchFamily="18" charset="0"/>
              </a:rPr>
              <a:t>to</a:t>
            </a:r>
            <a:r>
              <a:rPr lang="de-CH" sz="3200" dirty="0" smtClean="0">
                <a:latin typeface="Garamond" panose="02020404030301010803" pitchFamily="18" charset="0"/>
              </a:rPr>
              <a:t> </a:t>
            </a:r>
            <a:r>
              <a:rPr lang="de-CH" sz="3200" dirty="0" err="1" smtClean="0">
                <a:latin typeface="Garamond" panose="02020404030301010803" pitchFamily="18" charset="0"/>
              </a:rPr>
              <a:t>see</a:t>
            </a:r>
            <a:r>
              <a:rPr lang="de-CH" sz="3200" dirty="0" smtClean="0">
                <a:latin typeface="Garamond" panose="02020404030301010803" pitchFamily="18" charset="0"/>
              </a:rPr>
              <a:t> </a:t>
            </a:r>
            <a:r>
              <a:rPr lang="de-CH" sz="3200" dirty="0" err="1" smtClean="0">
                <a:latin typeface="Garamond" panose="02020404030301010803" pitchFamily="18" charset="0"/>
              </a:rPr>
              <a:t>with</a:t>
            </a:r>
            <a:r>
              <a:rPr lang="de-CH" sz="3200" dirty="0" smtClean="0">
                <a:latin typeface="Garamond" panose="02020404030301010803" pitchFamily="18" charset="0"/>
              </a:rPr>
              <a:t> a light-sheet </a:t>
            </a:r>
            <a:r>
              <a:rPr lang="de-CH" sz="3200" dirty="0" err="1" smtClean="0">
                <a:latin typeface="Garamond" panose="02020404030301010803" pitchFamily="18" charset="0"/>
              </a:rPr>
              <a:t>microscope</a:t>
            </a:r>
            <a:endParaRPr lang="de-CH" sz="3200" dirty="0">
              <a:latin typeface="Garamond" panose="02020404030301010803" pitchFamily="18" charset="0"/>
            </a:endParaRPr>
          </a:p>
        </p:txBody>
      </p:sp>
    </p:spTree>
    <p:extLst>
      <p:ext uri="{BB962C8B-B14F-4D97-AF65-F5344CB8AC3E}">
        <p14:creationId xmlns:p14="http://schemas.microsoft.com/office/powerpoint/2010/main" val="24586811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Light-sheet </a:t>
            </a:r>
            <a:r>
              <a:rPr lang="de-CH" sz="2000" dirty="0" err="1" smtClean="0">
                <a:latin typeface="Garamond" panose="02020404030301010803" pitchFamily="18" charset="0"/>
              </a:rPr>
              <a:t>directions</a:t>
            </a:r>
            <a:r>
              <a:rPr lang="de-CH" sz="2000" dirty="0" smtClean="0">
                <a:latin typeface="Garamond" panose="02020404030301010803" pitchFamily="18" charset="0"/>
              </a:rPr>
              <a:t> (@Zoom 1.25x)</a:t>
            </a:r>
            <a:endParaRPr lang="de-CH" sz="2000" dirty="0">
              <a:latin typeface="Garamond" panose="02020404030301010803"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3848" y="1484451"/>
            <a:ext cx="2736304" cy="2736304"/>
          </a:xfrm>
          <a:prstGeom prst="rect">
            <a:avLst/>
          </a:prstGeom>
          <a:scene3d>
            <a:camera prst="orthographicFront">
              <a:rot lat="0" lon="0" rev="5400000"/>
            </a:camera>
            <a:lightRig rig="threePt" dir="t"/>
          </a:scene3d>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1483950"/>
            <a:ext cx="2736304" cy="2736304"/>
          </a:xfrm>
          <a:prstGeom prst="rect">
            <a:avLst/>
          </a:prstGeom>
          <a:scene3d>
            <a:camera prst="orthographicFront">
              <a:rot lat="0" lon="0" rev="5400000"/>
            </a:camera>
            <a:lightRig rig="threePt" dir="t"/>
          </a:scene3d>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176" y="1483949"/>
            <a:ext cx="2736805" cy="2736805"/>
          </a:xfrm>
          <a:prstGeom prst="rect">
            <a:avLst/>
          </a:prstGeom>
          <a:scene3d>
            <a:camera prst="orthographicFront">
              <a:rot lat="0" lon="0" rev="5400000"/>
            </a:camera>
            <a:lightRig rig="threePt" dir="t"/>
          </a:scene3d>
        </p:spPr>
      </p:pic>
      <p:sp>
        <p:nvSpPr>
          <p:cNvPr id="8" name="TextBox 7"/>
          <p:cNvSpPr txBox="1"/>
          <p:nvPr/>
        </p:nvSpPr>
        <p:spPr>
          <a:xfrm>
            <a:off x="4283968" y="4362658"/>
            <a:ext cx="662361" cy="369332"/>
          </a:xfrm>
          <a:prstGeom prst="rect">
            <a:avLst/>
          </a:prstGeom>
          <a:noFill/>
        </p:spPr>
        <p:txBody>
          <a:bodyPr wrap="none" rtlCol="0">
            <a:spAutoFit/>
          </a:bodyPr>
          <a:lstStyle/>
          <a:p>
            <a:r>
              <a:rPr lang="de-CH" b="1" dirty="0" err="1" smtClean="0">
                <a:latin typeface="Garamond" panose="02020404030301010803" pitchFamily="18" charset="0"/>
              </a:rPr>
              <a:t>Both</a:t>
            </a:r>
            <a:endParaRPr lang="de-CH" b="1" dirty="0" smtClean="0">
              <a:latin typeface="Garamond" panose="02020404030301010803" pitchFamily="18" charset="0"/>
            </a:endParaRPr>
          </a:p>
        </p:txBody>
      </p:sp>
      <p:sp>
        <p:nvSpPr>
          <p:cNvPr id="9" name="TextBox 8"/>
          <p:cNvSpPr txBox="1"/>
          <p:nvPr/>
        </p:nvSpPr>
        <p:spPr>
          <a:xfrm>
            <a:off x="6772868" y="4326501"/>
            <a:ext cx="1768433" cy="369332"/>
          </a:xfrm>
          <a:prstGeom prst="rect">
            <a:avLst/>
          </a:prstGeom>
          <a:noFill/>
        </p:spPr>
        <p:txBody>
          <a:bodyPr wrap="none" rtlCol="0">
            <a:spAutoFit/>
          </a:bodyPr>
          <a:lstStyle/>
          <a:p>
            <a:r>
              <a:rPr lang="de-CH" b="1" dirty="0" err="1" smtClean="0">
                <a:latin typeface="Garamond" panose="02020404030301010803" pitchFamily="18" charset="0"/>
              </a:rPr>
              <a:t>Left</a:t>
            </a:r>
            <a:r>
              <a:rPr lang="de-CH" b="1" dirty="0" smtClean="0">
                <a:latin typeface="Garamond" panose="02020404030301010803" pitchFamily="18" charset="0"/>
              </a:rPr>
              <a:t> Light-sheet</a:t>
            </a:r>
          </a:p>
        </p:txBody>
      </p:sp>
      <p:sp>
        <p:nvSpPr>
          <p:cNvPr id="10" name="TextBox 9"/>
          <p:cNvSpPr txBox="1"/>
          <p:nvPr/>
        </p:nvSpPr>
        <p:spPr>
          <a:xfrm>
            <a:off x="683568" y="4331852"/>
            <a:ext cx="1922321" cy="369332"/>
          </a:xfrm>
          <a:prstGeom prst="rect">
            <a:avLst/>
          </a:prstGeom>
          <a:noFill/>
        </p:spPr>
        <p:txBody>
          <a:bodyPr wrap="none" rtlCol="0">
            <a:spAutoFit/>
          </a:bodyPr>
          <a:lstStyle/>
          <a:p>
            <a:r>
              <a:rPr lang="de-CH" b="1" dirty="0" err="1" smtClean="0">
                <a:latin typeface="Garamond" panose="02020404030301010803" pitchFamily="18" charset="0"/>
              </a:rPr>
              <a:t>Right</a:t>
            </a:r>
            <a:r>
              <a:rPr lang="de-CH" b="1" dirty="0">
                <a:latin typeface="Garamond" panose="02020404030301010803" pitchFamily="18" charset="0"/>
              </a:rPr>
              <a:t> </a:t>
            </a:r>
            <a:r>
              <a:rPr lang="de-CH" b="1" dirty="0" smtClean="0">
                <a:latin typeface="Garamond" panose="02020404030301010803" pitchFamily="18" charset="0"/>
              </a:rPr>
              <a:t>Light-sheet</a:t>
            </a:r>
          </a:p>
        </p:txBody>
      </p:sp>
      <p:sp>
        <p:nvSpPr>
          <p:cNvPr id="11" name="TextBox 10"/>
          <p:cNvSpPr txBox="1"/>
          <p:nvPr/>
        </p:nvSpPr>
        <p:spPr>
          <a:xfrm>
            <a:off x="243170" y="843558"/>
            <a:ext cx="5681363" cy="400110"/>
          </a:xfrm>
          <a:prstGeom prst="rect">
            <a:avLst/>
          </a:prstGeom>
          <a:noFill/>
        </p:spPr>
        <p:txBody>
          <a:bodyPr wrap="none" rtlCol="0">
            <a:spAutoFit/>
          </a:bodyPr>
          <a:lstStyle/>
          <a:p>
            <a:r>
              <a:rPr lang="de-CH" sz="1000" dirty="0" smtClean="0">
                <a:latin typeface="Garamond" panose="02020404030301010803" pitchFamily="18" charset="0"/>
              </a:rPr>
              <a:t>In </a:t>
            </a:r>
            <a:r>
              <a:rPr lang="de-CH" sz="1000" dirty="0" err="1" smtClean="0">
                <a:latin typeface="Garamond" panose="02020404030301010803" pitchFamily="18" charset="0"/>
              </a:rPr>
              <a:t>order</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allow</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sweeping</a:t>
            </a:r>
            <a:r>
              <a:rPr lang="de-CH" sz="1000" dirty="0" smtClean="0">
                <a:latin typeface="Garamond" panose="02020404030301010803" pitchFamily="18" charset="0"/>
              </a:rPr>
              <a:t> </a:t>
            </a:r>
            <a:r>
              <a:rPr lang="de-CH" sz="1000" dirty="0" err="1" smtClean="0">
                <a:latin typeface="Garamond" panose="02020404030301010803" pitchFamily="18" charset="0"/>
              </a:rPr>
              <a:t>focus</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be</a:t>
            </a:r>
            <a:r>
              <a:rPr lang="de-CH" sz="1000" dirty="0" smtClean="0">
                <a:latin typeface="Garamond" panose="02020404030301010803" pitchFamily="18" charset="0"/>
              </a:rPr>
              <a:t> </a:t>
            </a:r>
            <a:r>
              <a:rPr lang="de-CH" sz="1000" dirty="0" err="1" smtClean="0">
                <a:latin typeface="Garamond" panose="02020404030301010803" pitchFamily="18" charset="0"/>
              </a:rPr>
              <a:t>synchronized</a:t>
            </a:r>
            <a:r>
              <a:rPr lang="de-CH" sz="1000" dirty="0" smtClean="0">
                <a:latin typeface="Garamond" panose="02020404030301010803" pitchFamily="18" charset="0"/>
              </a:rPr>
              <a:t> </a:t>
            </a:r>
            <a:r>
              <a:rPr lang="de-CH" sz="1000" dirty="0" err="1" smtClean="0">
                <a:latin typeface="Garamond" panose="02020404030301010803" pitchFamily="18" charset="0"/>
              </a:rPr>
              <a:t>with</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camera</a:t>
            </a:r>
            <a:r>
              <a:rPr lang="de-CH" sz="1000" dirty="0" smtClean="0">
                <a:latin typeface="Garamond" panose="02020404030301010803" pitchFamily="18" charset="0"/>
              </a:rPr>
              <a:t> </a:t>
            </a:r>
            <a:r>
              <a:rPr lang="de-CH" sz="1000" dirty="0" err="1" smtClean="0">
                <a:latin typeface="Garamond" panose="02020404030301010803" pitchFamily="18" charset="0"/>
              </a:rPr>
              <a:t>readout</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camera</a:t>
            </a:r>
            <a:r>
              <a:rPr lang="de-CH" sz="1000" dirty="0" smtClean="0">
                <a:latin typeface="Garamond" panose="02020404030301010803" pitchFamily="18" charset="0"/>
              </a:rPr>
              <a:t> </a:t>
            </a:r>
            <a:r>
              <a:rPr lang="de-CH" sz="1000" dirty="0" err="1" smtClean="0">
                <a:latin typeface="Garamond" panose="02020404030301010803" pitchFamily="18" charset="0"/>
              </a:rPr>
              <a:t>is</a:t>
            </a:r>
            <a:r>
              <a:rPr lang="de-CH" sz="1000" dirty="0" smtClean="0">
                <a:latin typeface="Garamond" panose="02020404030301010803" pitchFamily="18" charset="0"/>
              </a:rPr>
              <a:t> </a:t>
            </a:r>
            <a:r>
              <a:rPr lang="de-CH" sz="1000" dirty="0" err="1" smtClean="0">
                <a:latin typeface="Garamond" panose="02020404030301010803" pitchFamily="18" charset="0"/>
              </a:rPr>
              <a:t>rotated</a:t>
            </a:r>
            <a:r>
              <a:rPr lang="de-CH" sz="1000" dirty="0" smtClean="0">
                <a:latin typeface="Garamond" panose="02020404030301010803" pitchFamily="18" charset="0"/>
              </a:rPr>
              <a:t> </a:t>
            </a:r>
            <a:r>
              <a:rPr lang="de-CH" sz="1000" dirty="0" err="1" smtClean="0">
                <a:latin typeface="Garamond" panose="02020404030301010803" pitchFamily="18" charset="0"/>
              </a:rPr>
              <a:t>by</a:t>
            </a:r>
            <a:r>
              <a:rPr lang="de-CH" sz="1000" dirty="0" smtClean="0">
                <a:latin typeface="Garamond" panose="02020404030301010803" pitchFamily="18" charset="0"/>
              </a:rPr>
              <a:t> 90º.</a:t>
            </a:r>
          </a:p>
          <a:p>
            <a:r>
              <a:rPr lang="de-CH" sz="1000" dirty="0" smtClean="0">
                <a:latin typeface="Garamond" panose="02020404030301010803" pitchFamily="18" charset="0"/>
              </a:rPr>
              <a:t>In not-so-well-</a:t>
            </a:r>
            <a:r>
              <a:rPr lang="de-CH" sz="1000" dirty="0" err="1" smtClean="0">
                <a:latin typeface="Garamond" panose="02020404030301010803" pitchFamily="18" charset="0"/>
              </a:rPr>
              <a:t>cleared</a:t>
            </a:r>
            <a:r>
              <a:rPr lang="de-CH" sz="1000" dirty="0" smtClean="0">
                <a:latin typeface="Garamond" panose="02020404030301010803" pitchFamily="18" charset="0"/>
              </a:rPr>
              <a:t> </a:t>
            </a:r>
            <a:r>
              <a:rPr lang="de-CH" sz="1000" dirty="0" err="1" smtClean="0">
                <a:latin typeface="Garamond" panose="02020404030301010803" pitchFamily="18" charset="0"/>
              </a:rPr>
              <a:t>samples</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penetration</a:t>
            </a:r>
            <a:r>
              <a:rPr lang="de-CH" sz="1000" dirty="0" smtClean="0">
                <a:latin typeface="Garamond" panose="02020404030301010803" pitchFamily="18" charset="0"/>
              </a:rPr>
              <a:t> </a:t>
            </a:r>
            <a:r>
              <a:rPr lang="de-CH" sz="1000" dirty="0" err="1" smtClean="0">
                <a:latin typeface="Garamond" panose="02020404030301010803" pitchFamily="18" charset="0"/>
              </a:rPr>
              <a:t>direction</a:t>
            </a:r>
            <a:r>
              <a:rPr lang="de-CH" sz="1000" dirty="0" smtClean="0">
                <a:latin typeface="Garamond" panose="02020404030301010803" pitchFamily="18" charset="0"/>
              </a:rPr>
              <a:t> </a:t>
            </a:r>
            <a:r>
              <a:rPr lang="de-CH" sz="1000" dirty="0" err="1" smtClean="0">
                <a:latin typeface="Garamond" panose="02020404030301010803" pitchFamily="18" charset="0"/>
              </a:rPr>
              <a:t>is</a:t>
            </a:r>
            <a:r>
              <a:rPr lang="de-CH" sz="1000" dirty="0" smtClean="0">
                <a:latin typeface="Garamond" panose="02020404030301010803" pitchFamily="18" charset="0"/>
              </a:rPr>
              <a:t> </a:t>
            </a:r>
            <a:r>
              <a:rPr lang="de-CH" sz="1000" dirty="0" err="1" smtClean="0">
                <a:latin typeface="Garamond" panose="02020404030301010803" pitchFamily="18" charset="0"/>
              </a:rPr>
              <a:t>clearly</a:t>
            </a:r>
            <a:r>
              <a:rPr lang="de-CH" sz="1000" dirty="0" smtClean="0">
                <a:latin typeface="Garamond" panose="02020404030301010803" pitchFamily="18" charset="0"/>
              </a:rPr>
              <a:t> </a:t>
            </a:r>
            <a:r>
              <a:rPr lang="de-CH" sz="1000" dirty="0" err="1" smtClean="0">
                <a:latin typeface="Garamond" panose="02020404030301010803" pitchFamily="18" charset="0"/>
              </a:rPr>
              <a:t>visible</a:t>
            </a:r>
            <a:r>
              <a:rPr lang="de-CH" sz="1000" dirty="0" smtClean="0">
                <a:latin typeface="Garamond" panose="02020404030301010803" pitchFamily="18" charset="0"/>
              </a:rPr>
              <a:t>: </a:t>
            </a:r>
          </a:p>
        </p:txBody>
      </p:sp>
      <p:grpSp>
        <p:nvGrpSpPr>
          <p:cNvPr id="21" name="Group 20"/>
          <p:cNvGrpSpPr/>
          <p:nvPr/>
        </p:nvGrpSpPr>
        <p:grpSpPr>
          <a:xfrm>
            <a:off x="7236296" y="64872"/>
            <a:ext cx="1809427" cy="1255647"/>
            <a:chOff x="6804248" y="80934"/>
            <a:chExt cx="1809427" cy="1255647"/>
          </a:xfrm>
        </p:grpSpPr>
        <p:grpSp>
          <p:nvGrpSpPr>
            <p:cNvPr id="22" name="Group 21"/>
            <p:cNvGrpSpPr/>
            <p:nvPr/>
          </p:nvGrpSpPr>
          <p:grpSpPr>
            <a:xfrm>
              <a:off x="7444089" y="699542"/>
              <a:ext cx="728311" cy="0"/>
              <a:chOff x="7228065" y="927045"/>
              <a:chExt cx="728311" cy="0"/>
            </a:xfrm>
          </p:grpSpPr>
          <p:cxnSp>
            <p:nvCxnSpPr>
              <p:cNvPr id="27" name="Straight Arrow Connector 26"/>
              <p:cNvCxnSpPr/>
              <p:nvPr/>
            </p:nvCxnSpPr>
            <p:spPr>
              <a:xfrm>
                <a:off x="7236296" y="927045"/>
                <a:ext cx="720080" cy="0"/>
              </a:xfrm>
              <a:prstGeom prst="straightConnector1">
                <a:avLst/>
              </a:prstGeom>
              <a:ln w="31750">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228065" y="927045"/>
                <a:ext cx="720080" cy="0"/>
              </a:xfrm>
              <a:prstGeom prst="straightConnector1">
                <a:avLst/>
              </a:prstGeom>
              <a:ln w="31750">
                <a:solidFill>
                  <a:schemeClr val="tx1"/>
                </a:solidFill>
                <a:round/>
                <a:headEnd type="triangle"/>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7528252" y="1059582"/>
              <a:ext cx="449162" cy="276999"/>
            </a:xfrm>
            <a:prstGeom prst="rect">
              <a:avLst/>
            </a:prstGeom>
            <a:noFill/>
          </p:spPr>
          <p:txBody>
            <a:bodyPr wrap="none" rtlCol="0">
              <a:spAutoFit/>
            </a:bodyPr>
            <a:lstStyle/>
            <a:p>
              <a:r>
                <a:rPr lang="de-CH" sz="1200" b="1" dirty="0" err="1" smtClean="0">
                  <a:latin typeface="Garamond" panose="02020404030301010803" pitchFamily="18" charset="0"/>
                </a:rPr>
                <a:t>Left</a:t>
              </a:r>
              <a:endParaRPr lang="de-CH" sz="1200" b="1" dirty="0" smtClean="0">
                <a:latin typeface="Garamond" panose="02020404030301010803" pitchFamily="18" charset="0"/>
              </a:endParaRPr>
            </a:p>
          </p:txBody>
        </p:sp>
        <p:sp>
          <p:nvSpPr>
            <p:cNvPr id="24" name="TextBox 23"/>
            <p:cNvSpPr txBox="1"/>
            <p:nvPr/>
          </p:nvSpPr>
          <p:spPr>
            <a:xfrm>
              <a:off x="7524328" y="80934"/>
              <a:ext cx="551754" cy="276999"/>
            </a:xfrm>
            <a:prstGeom prst="rect">
              <a:avLst/>
            </a:prstGeom>
            <a:noFill/>
          </p:spPr>
          <p:txBody>
            <a:bodyPr wrap="none" rtlCol="0">
              <a:spAutoFit/>
            </a:bodyPr>
            <a:lstStyle/>
            <a:p>
              <a:r>
                <a:rPr lang="de-CH" sz="1200" b="1" dirty="0" err="1" smtClean="0">
                  <a:latin typeface="Garamond" panose="02020404030301010803" pitchFamily="18" charset="0"/>
                </a:rPr>
                <a:t>Right</a:t>
              </a:r>
              <a:endParaRPr lang="de-CH" sz="1200" b="1" dirty="0" smtClean="0">
                <a:latin typeface="Garamond" panose="02020404030301010803" pitchFamily="18" charset="0"/>
              </a:endParaRPr>
            </a:p>
          </p:txBody>
        </p:sp>
        <p:sp>
          <p:nvSpPr>
            <p:cNvPr id="25" name="TextBox 24"/>
            <p:cNvSpPr txBox="1"/>
            <p:nvPr/>
          </p:nvSpPr>
          <p:spPr>
            <a:xfrm>
              <a:off x="8172400" y="561042"/>
              <a:ext cx="441275" cy="276999"/>
            </a:xfrm>
            <a:prstGeom prst="rect">
              <a:avLst/>
            </a:prstGeom>
            <a:noFill/>
          </p:spPr>
          <p:txBody>
            <a:bodyPr wrap="none" rtlCol="0">
              <a:spAutoFit/>
            </a:bodyPr>
            <a:lstStyle/>
            <a:p>
              <a:r>
                <a:rPr lang="de-CH" sz="1200" b="1" dirty="0" smtClean="0">
                  <a:latin typeface="Garamond" panose="02020404030301010803" pitchFamily="18" charset="0"/>
                </a:rPr>
                <a:t>Top</a:t>
              </a:r>
            </a:p>
          </p:txBody>
        </p:sp>
        <p:sp>
          <p:nvSpPr>
            <p:cNvPr id="26" name="TextBox 25"/>
            <p:cNvSpPr txBox="1"/>
            <p:nvPr/>
          </p:nvSpPr>
          <p:spPr>
            <a:xfrm>
              <a:off x="6804248" y="574942"/>
              <a:ext cx="675185" cy="276999"/>
            </a:xfrm>
            <a:prstGeom prst="rect">
              <a:avLst/>
            </a:prstGeom>
            <a:noFill/>
          </p:spPr>
          <p:txBody>
            <a:bodyPr wrap="none" rtlCol="0">
              <a:spAutoFit/>
            </a:bodyPr>
            <a:lstStyle/>
            <a:p>
              <a:r>
                <a:rPr lang="de-CH" sz="1200" b="1" dirty="0" err="1" smtClean="0">
                  <a:latin typeface="Garamond" panose="02020404030301010803" pitchFamily="18" charset="0"/>
                </a:rPr>
                <a:t>Bottom</a:t>
              </a:r>
              <a:endParaRPr lang="de-CH" sz="1200" b="1" dirty="0" smtClean="0">
                <a:latin typeface="Garamond" panose="02020404030301010803" pitchFamily="18" charset="0"/>
              </a:endParaRPr>
            </a:p>
          </p:txBody>
        </p:sp>
      </p:grpSp>
    </p:spTree>
    <p:extLst>
      <p:ext uri="{BB962C8B-B14F-4D97-AF65-F5344CB8AC3E}">
        <p14:creationId xmlns:p14="http://schemas.microsoft.com/office/powerpoint/2010/main" val="3803475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2286</Words>
  <Application>Microsoft Office PowerPoint</Application>
  <PresentationFormat>On-screen Show (16:9)</PresentationFormat>
  <Paragraphs>394</Paragraphs>
  <Slides>43</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Garamond</vt:lpstr>
      <vt:lpstr>Wingdings</vt:lpstr>
      <vt:lpstr>Office Theme</vt:lpstr>
      <vt:lpstr>mesoSPIM documentation V3.02</vt:lpstr>
      <vt:lpstr>PowerPoint Presentation</vt:lpstr>
      <vt:lpstr>PowerPoint Presentation</vt:lpstr>
      <vt:lpstr>PowerPoint Presentation</vt:lpstr>
      <vt:lpstr>Microscope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Startup procedure</vt:lpstr>
      <vt:lpstr>mesoSPIM-control: Startup I</vt:lpstr>
      <vt:lpstr>mesoSPIM-control: Startup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Typical problems and troubleshooting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hifo</dc:creator>
  <cp:lastModifiedBy>spim-user</cp:lastModifiedBy>
  <cp:revision>122</cp:revision>
  <dcterms:created xsi:type="dcterms:W3CDTF">2017-08-27T14:36:44Z</dcterms:created>
  <dcterms:modified xsi:type="dcterms:W3CDTF">2018-12-06T11:43:26Z</dcterms:modified>
</cp:coreProperties>
</file>